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380" r:id="rId3"/>
    <p:sldId id="404" r:id="rId4"/>
    <p:sldId id="347" r:id="rId5"/>
    <p:sldId id="381" r:id="rId6"/>
    <p:sldId id="382" r:id="rId7"/>
    <p:sldId id="293" r:id="rId8"/>
    <p:sldId id="321" r:id="rId9"/>
    <p:sldId id="350" r:id="rId10"/>
    <p:sldId id="355" r:id="rId11"/>
    <p:sldId id="402" r:id="rId12"/>
    <p:sldId id="383" r:id="rId13"/>
    <p:sldId id="384" r:id="rId14"/>
    <p:sldId id="371" r:id="rId15"/>
    <p:sldId id="372" r:id="rId16"/>
    <p:sldId id="356" r:id="rId17"/>
    <p:sldId id="357" r:id="rId18"/>
    <p:sldId id="360" r:id="rId19"/>
    <p:sldId id="351" r:id="rId20"/>
    <p:sldId id="403" r:id="rId21"/>
    <p:sldId id="392" r:id="rId22"/>
    <p:sldId id="393" r:id="rId23"/>
    <p:sldId id="394" r:id="rId24"/>
    <p:sldId id="397" r:id="rId25"/>
    <p:sldId id="395" r:id="rId26"/>
    <p:sldId id="396" r:id="rId27"/>
    <p:sldId id="398" r:id="rId28"/>
    <p:sldId id="401" r:id="rId29"/>
    <p:sldId id="377" r:id="rId30"/>
    <p:sldId id="39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0066FF"/>
    <a:srgbClr val="E03D9F"/>
    <a:srgbClr val="00CCFF"/>
    <a:srgbClr val="00FFFF"/>
    <a:srgbClr val="15ADC1"/>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D8527-20F4-2994-6998-6CE475A975FB}" v="2" dt="2022-08-19T17:38:16.304"/>
    <p1510:client id="{7D8DAD15-03FF-E305-BBA8-F2305029AF19}" v="26" dt="2022-08-21T13:03:28.566"/>
    <p1510:client id="{8BCE622A-044E-407A-BA48-EB033EA9AAC8}" v="8" dt="2022-08-19T12:09:02.745"/>
    <p1510:client id="{AB1F3366-8BA9-4BD8-AF9B-B4EDA368A535}" v="2016" dt="2022-08-19T11:30:59.169"/>
    <p1510:client id="{D6861D53-4A0C-4A2B-6E1C-10B08B889E44}" v="11" dt="2022-08-18T14:47:42.935"/>
    <p1510:client id="{E003CB02-024C-2362-44C0-78F50D1643D8}" v="29" dt="2022-08-19T12:10:28.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21" autoAdjust="0"/>
  </p:normalViewPr>
  <p:slideViewPr>
    <p:cSldViewPr snapToGrid="0">
      <p:cViewPr varScale="1">
        <p:scale>
          <a:sx n="42" d="100"/>
          <a:sy n="42" d="100"/>
        </p:scale>
        <p:origin x="15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co, Julie B." userId="S::jdamico@bcps.org::f0273dae-6cfd-4cf6-a52b-7e87c650d1d9" providerId="AD" clId="Web-{7D8DAD15-03FF-E305-BBA8-F2305029AF19}"/>
    <pc:docChg chg="modSld">
      <pc:chgData name="Damico, Julie B." userId="S::jdamico@bcps.org::f0273dae-6cfd-4cf6-a52b-7e87c650d1d9" providerId="AD" clId="Web-{7D8DAD15-03FF-E305-BBA8-F2305029AF19}" dt="2022-08-21T13:03:28.566" v="12"/>
      <pc:docMkLst>
        <pc:docMk/>
      </pc:docMkLst>
      <pc:sldChg chg="modSp">
        <pc:chgData name="Damico, Julie B." userId="S::jdamico@bcps.org::f0273dae-6cfd-4cf6-a52b-7e87c650d1d9" providerId="AD" clId="Web-{7D8DAD15-03FF-E305-BBA8-F2305029AF19}" dt="2022-08-21T13:03:28.566" v="12"/>
        <pc:sldMkLst>
          <pc:docMk/>
          <pc:sldMk cId="2715374875" sldId="382"/>
        </pc:sldMkLst>
        <pc:graphicFrameChg chg="mod modGraphic">
          <ac:chgData name="Damico, Julie B." userId="S::jdamico@bcps.org::f0273dae-6cfd-4cf6-a52b-7e87c650d1d9" providerId="AD" clId="Web-{7D8DAD15-03FF-E305-BBA8-F2305029AF19}" dt="2022-08-21T13:03:28.566" v="12"/>
          <ac:graphicFrameMkLst>
            <pc:docMk/>
            <pc:sldMk cId="2715374875" sldId="382"/>
            <ac:graphicFrameMk id="8" creationId="{0DEB0875-7B89-11D8-3F24-24EDFFD87238}"/>
          </ac:graphicFrameMkLst>
        </pc:graphicFrameChg>
      </pc:sldChg>
    </pc:docChg>
  </pc:docChgLst>
  <pc:docChgLst>
    <pc:chgData name="Damico, Julie B." userId="S::jdamico@bcps.org::f0273dae-6cfd-4cf6-a52b-7e87c650d1d9" providerId="AD" clId="Web-{E003CB02-024C-2362-44C0-78F50D1643D8}"/>
    <pc:docChg chg="addSld delSld">
      <pc:chgData name="Damico, Julie B." userId="S::jdamico@bcps.org::f0273dae-6cfd-4cf6-a52b-7e87c650d1d9" providerId="AD" clId="Web-{E003CB02-024C-2362-44C0-78F50D1643D8}" dt="2022-08-19T12:10:24.941" v="1"/>
      <pc:docMkLst>
        <pc:docMk/>
      </pc:docMkLst>
      <pc:sldChg chg="add del">
        <pc:chgData name="Damico, Julie B." userId="S::jdamico@bcps.org::f0273dae-6cfd-4cf6-a52b-7e87c650d1d9" providerId="AD" clId="Web-{E003CB02-024C-2362-44C0-78F50D1643D8}" dt="2022-08-19T12:10:24.941" v="1"/>
        <pc:sldMkLst>
          <pc:docMk/>
          <pc:sldMk cId="4206736438" sldId="384"/>
        </pc:sldMkLst>
      </pc:sldChg>
    </pc:docChg>
  </pc:docChgLst>
  <pc:docChgLst>
    <pc:chgData name="Damico, Julie B." userId="S::jdamico@bcps.org::f0273dae-6cfd-4cf6-a52b-7e87c650d1d9" providerId="AD" clId="Web-{8BCE622A-044E-407A-BA48-EB033EA9AAC8}"/>
    <pc:docChg chg="delSld">
      <pc:chgData name="Damico, Julie B." userId="S::jdamico@bcps.org::f0273dae-6cfd-4cf6-a52b-7e87c650d1d9" providerId="AD" clId="Web-{8BCE622A-044E-407A-BA48-EB033EA9AAC8}" dt="2022-08-19T12:09:02.745" v="7"/>
      <pc:docMkLst>
        <pc:docMk/>
      </pc:docMkLst>
      <pc:sldChg chg="del">
        <pc:chgData name="Damico, Julie B." userId="S::jdamico@bcps.org::f0273dae-6cfd-4cf6-a52b-7e87c650d1d9" providerId="AD" clId="Web-{8BCE622A-044E-407A-BA48-EB033EA9AAC8}" dt="2022-08-19T12:08:50.698" v="0"/>
        <pc:sldMkLst>
          <pc:docMk/>
          <pc:sldMk cId="258220169" sldId="385"/>
        </pc:sldMkLst>
      </pc:sldChg>
      <pc:sldChg chg="del">
        <pc:chgData name="Damico, Julie B." userId="S::jdamico@bcps.org::f0273dae-6cfd-4cf6-a52b-7e87c650d1d9" providerId="AD" clId="Web-{8BCE622A-044E-407A-BA48-EB033EA9AAC8}" dt="2022-08-19T12:08:51.433" v="1"/>
        <pc:sldMkLst>
          <pc:docMk/>
          <pc:sldMk cId="2817698974" sldId="386"/>
        </pc:sldMkLst>
      </pc:sldChg>
      <pc:sldChg chg="del">
        <pc:chgData name="Damico, Julie B." userId="S::jdamico@bcps.org::f0273dae-6cfd-4cf6-a52b-7e87c650d1d9" providerId="AD" clId="Web-{8BCE622A-044E-407A-BA48-EB033EA9AAC8}" dt="2022-08-19T12:08:51.839" v="2"/>
        <pc:sldMkLst>
          <pc:docMk/>
          <pc:sldMk cId="3494726841" sldId="387"/>
        </pc:sldMkLst>
      </pc:sldChg>
      <pc:sldChg chg="del">
        <pc:chgData name="Damico, Julie B." userId="S::jdamico@bcps.org::f0273dae-6cfd-4cf6-a52b-7e87c650d1d9" providerId="AD" clId="Web-{8BCE622A-044E-407A-BA48-EB033EA9AAC8}" dt="2022-08-19T12:08:53.792" v="3"/>
        <pc:sldMkLst>
          <pc:docMk/>
          <pc:sldMk cId="1926052484" sldId="388"/>
        </pc:sldMkLst>
      </pc:sldChg>
      <pc:sldChg chg="del">
        <pc:chgData name="Damico, Julie B." userId="S::jdamico@bcps.org::f0273dae-6cfd-4cf6-a52b-7e87c650d1d9" providerId="AD" clId="Web-{8BCE622A-044E-407A-BA48-EB033EA9AAC8}" dt="2022-08-19T12:08:54.276" v="4"/>
        <pc:sldMkLst>
          <pc:docMk/>
          <pc:sldMk cId="4116461211" sldId="389"/>
        </pc:sldMkLst>
      </pc:sldChg>
      <pc:sldChg chg="del">
        <pc:chgData name="Damico, Julie B." userId="S::jdamico@bcps.org::f0273dae-6cfd-4cf6-a52b-7e87c650d1d9" providerId="AD" clId="Web-{8BCE622A-044E-407A-BA48-EB033EA9AAC8}" dt="2022-08-19T12:08:55.308" v="5"/>
        <pc:sldMkLst>
          <pc:docMk/>
          <pc:sldMk cId="4133654593" sldId="390"/>
        </pc:sldMkLst>
      </pc:sldChg>
      <pc:sldChg chg="del">
        <pc:chgData name="Damico, Julie B." userId="S::jdamico@bcps.org::f0273dae-6cfd-4cf6-a52b-7e87c650d1d9" providerId="AD" clId="Web-{8BCE622A-044E-407A-BA48-EB033EA9AAC8}" dt="2022-08-19T12:08:58.401" v="6"/>
        <pc:sldMkLst>
          <pc:docMk/>
          <pc:sldMk cId="1396145968" sldId="391"/>
        </pc:sldMkLst>
      </pc:sldChg>
      <pc:sldChg chg="del">
        <pc:chgData name="Damico, Julie B." userId="S::jdamico@bcps.org::f0273dae-6cfd-4cf6-a52b-7e87c650d1d9" providerId="AD" clId="Web-{8BCE622A-044E-407A-BA48-EB033EA9AAC8}" dt="2022-08-19T12:09:02.745" v="7"/>
        <pc:sldMkLst>
          <pc:docMk/>
          <pc:sldMk cId="1931565991" sldId="400"/>
        </pc:sldMkLst>
      </pc:sldChg>
    </pc:docChg>
  </pc:docChgLst>
  <pc:docChgLst>
    <pc:chgData name="Damico, Julie B." userId="S::jdamico@bcps.org::f0273dae-6cfd-4cf6-a52b-7e87c650d1d9" providerId="AD" clId="Web-{523D8527-20F4-2994-6998-6CE475A975FB}"/>
    <pc:docChg chg="modSld">
      <pc:chgData name="Damico, Julie B." userId="S::jdamico@bcps.org::f0273dae-6cfd-4cf6-a52b-7e87c650d1d9" providerId="AD" clId="Web-{523D8527-20F4-2994-6998-6CE475A975FB}" dt="2022-08-19T17:38:16.304" v="1" actId="20577"/>
      <pc:docMkLst>
        <pc:docMk/>
      </pc:docMkLst>
      <pc:sldChg chg="modSp">
        <pc:chgData name="Damico, Julie B." userId="S::jdamico@bcps.org::f0273dae-6cfd-4cf6-a52b-7e87c650d1d9" providerId="AD" clId="Web-{523D8527-20F4-2994-6998-6CE475A975FB}" dt="2022-08-19T17:38:16.304" v="1" actId="20577"/>
        <pc:sldMkLst>
          <pc:docMk/>
          <pc:sldMk cId="2145834465" sldId="404"/>
        </pc:sldMkLst>
        <pc:spChg chg="mod">
          <ac:chgData name="Damico, Julie B." userId="S::jdamico@bcps.org::f0273dae-6cfd-4cf6-a52b-7e87c650d1d9" providerId="AD" clId="Web-{523D8527-20F4-2994-6998-6CE475A975FB}" dt="2022-08-19T17:38:16.304" v="1" actId="20577"/>
          <ac:spMkLst>
            <pc:docMk/>
            <pc:sldMk cId="2145834465" sldId="404"/>
            <ac:spMk id="7" creationId="{8C8F55E4-5BCA-7791-2357-657D07115EE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29:56.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0,'776'0,"-740"2,1 1,49 12,-47-7,67 4,372-11,-226-3,287 2,-504 2,-1 1,44 11,-38-6,43 2,5-8,-50-2,0 1,67 12,47 10,-28-5,-50-7,111 3,77-15,-97-1,1028 2,-1169-1,-1-2,1 0,30-9,-27 5,53-6,256 11,-173 4,338-2,-469 1,0 3,50 10,-43-6,45 3,-36-9,-8 0,65 11,-52-4,93 4,55-13,-101-1,-68 3,0 1,51 12,-45-8,46 5,-36-10,-8-1,65 12,-46-3,113 5,63-16,-85-2,927 3,-1046-1,-1-2,44-10,22-3,19-4,1 0,-72 13,63-17,-100 22,-2-1,-11-1,-19-3,14 5,-38-13,-2-2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01.3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79,'1927'0,"-1892"2,0 2,53 12,-9-2,5 1,-25-4,100 5,407-16,-248-2,120 2,-388-2,76-14,-11 1,-75 9,0-1,64-21,-16 4,-55 18,-1 1,1 2,44 2,17-2,18-14,-75 9,45-2,281 7,-187 5,1825-2,-1977 1,-1 2,1 0,29 9,-25-5,52 5,256-9,-173-5,838 2,-971 2,0 1,45 10,21 2,26 6,-79-12,61 4,19-12,-79-2,1 2,-1 1,47 10,-18-1,0-3,148-4,-205-4,17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16.81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79,'36'0,"29"1,0-3,68-11,-52 1,106-1,82 13,-102 2,1064-2,-1199-2,1-1,48-11,-42 6,45-3,279 8,-187 5,902-2,-1046 2,0 1,50 11,-44-6,47 3,42-9,-83-3,0 2,0 1,44 10,-31-2,117 5,62-16,-88-1,391 2,-515 2,-1 0,1 2,30 8,-27-6,53 7,256-11,-173-4,722 2,-852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2EC804-3E25-4543-89E5-6BBFB2EA3125}" type="datetimeFigureOut">
              <a:rPr lang="en-US"/>
              <a:t>8/21/2022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4DFAC-53F6-4D6A-8C42-6CCD51231023}" type="slidenum">
              <a:rPr lang="en-US"/>
              <a:t>‹#›</a:t>
            </a:fld>
            <a:endParaRPr lang="en-US"/>
          </a:p>
        </p:txBody>
      </p:sp>
    </p:spTree>
    <p:extLst>
      <p:ext uri="{BB962C8B-B14F-4D97-AF65-F5344CB8AC3E}">
        <p14:creationId xmlns:p14="http://schemas.microsoft.com/office/powerpoint/2010/main" val="245283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cps.discoveryeducation.com/learn/videos/82b9f049-1c86-4b6c-9330-87c6bdd38381/?embed=false&amp;embed_origin=fal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EB4DFAC-53F6-4D6A-8C42-6CCD51231023}" type="slidenum">
              <a:rPr lang="en-US"/>
              <a:t>1</a:t>
            </a:fld>
            <a:endParaRPr lang="en-US"/>
          </a:p>
        </p:txBody>
      </p:sp>
    </p:spTree>
    <p:extLst>
      <p:ext uri="{BB962C8B-B14F-4D97-AF65-F5344CB8AC3E}">
        <p14:creationId xmlns:p14="http://schemas.microsoft.com/office/powerpoint/2010/main" val="409123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(7-8 minutes)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As we are #bringingscienceback, we felt it was a good time to remind ourselves about our targets for high-quality science instruction. Let’s bring AWESOME science back!</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Review directions and give teachers time to review resources, record answers to #2 on their own paper, electronic document, their choice.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Ask for a few share outs</a:t>
            </a:r>
          </a:p>
          <a:p>
            <a:endParaRPr lang="en-US" sz="1200" b="0" dirty="0">
              <a:effectLst/>
              <a:latin typeface="Calibri" panose="020F0502020204030204" pitchFamily="34" charset="0"/>
              <a:cs typeface="Times New Roman" panose="02020603050405020304" pitchFamily="18" charset="0"/>
            </a:endParaRPr>
          </a:p>
          <a:p>
            <a:r>
              <a:rPr lang="en-US" sz="1200" b="0" dirty="0">
                <a:effectLst/>
                <a:latin typeface="Calibri" panose="020F0502020204030204" pitchFamily="34" charset="0"/>
                <a:cs typeface="Times New Roman" panose="02020603050405020304" pitchFamily="18" charset="0"/>
              </a:rPr>
              <a:t>Image: https://dpi.wi.gov/science/assessment/examples</a:t>
            </a:r>
          </a:p>
        </p:txBody>
      </p:sp>
      <p:sp>
        <p:nvSpPr>
          <p:cNvPr id="4" name="Slide Number Placeholder 3"/>
          <p:cNvSpPr>
            <a:spLocks noGrp="1"/>
          </p:cNvSpPr>
          <p:nvPr>
            <p:ph type="sldNum" sz="quarter" idx="10"/>
          </p:nvPr>
        </p:nvSpPr>
        <p:spPr/>
        <p:txBody>
          <a:bodyPr/>
          <a:lstStyle/>
          <a:p>
            <a:fld id="{1EB4DFAC-53F6-4D6A-8C42-6CCD51231023}" type="slidenum">
              <a:rPr lang="en-US" smtClean="0"/>
              <a:t>10</a:t>
            </a:fld>
            <a:endParaRPr lang="en-US"/>
          </a:p>
        </p:txBody>
      </p:sp>
    </p:spTree>
    <p:extLst>
      <p:ext uri="{BB962C8B-B14F-4D97-AF65-F5344CB8AC3E}">
        <p14:creationId xmlns:p14="http://schemas.microsoft.com/office/powerpoint/2010/main" val="33771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(7-8 minutes)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As we are #bringingscienceback, we felt it was a good time to remind ourselves about our targets for high-quality science instruction. Let’s bring AWESOME science back!</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Review directions and give teachers time to review resources, record answers to #2 on their own paper, electronic document, their choice.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Ask for a few share outs</a:t>
            </a:r>
          </a:p>
          <a:p>
            <a:endParaRPr lang="en-US" sz="1200" b="0" dirty="0">
              <a:effectLst/>
              <a:latin typeface="Calibri" panose="020F0502020204030204" pitchFamily="34" charset="0"/>
              <a:cs typeface="Times New Roman" panose="02020603050405020304" pitchFamily="18" charset="0"/>
            </a:endParaRPr>
          </a:p>
          <a:p>
            <a:r>
              <a:rPr lang="en-US" sz="1200" b="0" dirty="0">
                <a:effectLst/>
                <a:latin typeface="Calibri" panose="020F0502020204030204" pitchFamily="34" charset="0"/>
                <a:cs typeface="Times New Roman" panose="02020603050405020304" pitchFamily="18" charset="0"/>
              </a:rPr>
              <a:t>Image: https://dpi.wi.gov/science/assessment/examples</a:t>
            </a:r>
          </a:p>
        </p:txBody>
      </p:sp>
      <p:sp>
        <p:nvSpPr>
          <p:cNvPr id="4" name="Slide Number Placeholder 3"/>
          <p:cNvSpPr>
            <a:spLocks noGrp="1"/>
          </p:cNvSpPr>
          <p:nvPr>
            <p:ph type="sldNum" sz="quarter" idx="10"/>
          </p:nvPr>
        </p:nvSpPr>
        <p:spPr/>
        <p:txBody>
          <a:bodyPr/>
          <a:lstStyle/>
          <a:p>
            <a:fld id="{1EB4DFAC-53F6-4D6A-8C42-6CCD51231023}" type="slidenum">
              <a:rPr lang="en-US" smtClean="0"/>
              <a:t>11</a:t>
            </a:fld>
            <a:endParaRPr lang="en-US"/>
          </a:p>
        </p:txBody>
      </p:sp>
    </p:spTree>
    <p:extLst>
      <p:ext uri="{BB962C8B-B14F-4D97-AF65-F5344CB8AC3E}">
        <p14:creationId xmlns:p14="http://schemas.microsoft.com/office/powerpoint/2010/main" val="41291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Start by 8:30</a:t>
            </a:r>
            <a:endParaRPr lang="en-US" b="0"/>
          </a:p>
          <a:p>
            <a:r>
              <a:rPr lang="en-US" b="0"/>
              <a:t>One characteristic of the “new” vision and NGSS (3-dimensional) approach to instruction is making sense of phenomena. Think “figuring out” versus “learning about.”</a:t>
            </a:r>
          </a:p>
          <a:p>
            <a:r>
              <a:rPr lang="en-US" b="0"/>
              <a:t>As teachers view/briefly engage in phenomenon related to first unit of instruction, ask them to respond to these questions; review acronyms as needed</a:t>
            </a:r>
          </a:p>
          <a:p>
            <a:r>
              <a:rPr lang="en-US" b="0"/>
              <a:t>Progressions for all three dimensions are posted in the #bringingscienceback Common Resources folder in the 2022 PSD folder in Schoology)</a:t>
            </a:r>
            <a:endParaRPr lang="en-US" b="1"/>
          </a:p>
        </p:txBody>
      </p:sp>
      <p:sp>
        <p:nvSpPr>
          <p:cNvPr id="4" name="Slide Number Placeholder 3"/>
          <p:cNvSpPr>
            <a:spLocks noGrp="1"/>
          </p:cNvSpPr>
          <p:nvPr>
            <p:ph type="sldNum" sz="quarter" idx="5"/>
          </p:nvPr>
        </p:nvSpPr>
        <p:spPr/>
        <p:txBody>
          <a:bodyPr/>
          <a:lstStyle/>
          <a:p>
            <a:fld id="{1EB4DFAC-53F6-4D6A-8C42-6CCD51231023}" type="slidenum">
              <a:rPr lang="en-US" smtClean="0"/>
              <a:t>12</a:t>
            </a:fld>
            <a:endParaRPr lang="en-US"/>
          </a:p>
        </p:txBody>
      </p:sp>
    </p:spTree>
    <p:extLst>
      <p:ext uri="{BB962C8B-B14F-4D97-AF65-F5344CB8AC3E}">
        <p14:creationId xmlns:p14="http://schemas.microsoft.com/office/powerpoint/2010/main" val="57113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Start by 8:32</a:t>
            </a:r>
            <a:endParaRPr lang="en-US" b="0"/>
          </a:p>
          <a:p>
            <a:r>
              <a:rPr lang="en-US" b="0"/>
              <a:t>Watch the first 50 seconds of this video clip about “Bunny Island” (</a:t>
            </a:r>
            <a:r>
              <a:rPr lang="en-US" b="0" i="0" err="1">
                <a:solidFill>
                  <a:srgbClr val="595959"/>
                </a:solidFill>
                <a:effectLst/>
                <a:latin typeface="Proxima Vara"/>
              </a:rPr>
              <a:t>Okunoshima</a:t>
            </a:r>
            <a:r>
              <a:rPr lang="en-US" b="0" i="0">
                <a:solidFill>
                  <a:srgbClr val="595959"/>
                </a:solidFill>
                <a:effectLst/>
                <a:latin typeface="Proxima Vara"/>
              </a:rPr>
              <a:t> Island) in Japan.</a:t>
            </a:r>
            <a:endParaRPr lang="en-US" sz="1200" b="0" i="0">
              <a:solidFill>
                <a:srgbClr val="595959"/>
              </a:solidFill>
              <a:effectLst/>
              <a:latin typeface="+mn-lt"/>
              <a:ea typeface="+mn-ea"/>
            </a:endParaRPr>
          </a:p>
          <a:p>
            <a:pPr marL="171450" indent="-171450">
              <a:buFont typeface="Arial" panose="020B0604020202020204" pitchFamily="34" charset="0"/>
              <a:buChar char="•"/>
            </a:pPr>
            <a:r>
              <a:rPr lang="en-US" sz="1200">
                <a:effectLst/>
                <a:latin typeface="Calibri" panose="020F0502020204030204" pitchFamily="34" charset="0"/>
                <a:ea typeface="Times New Roman" panose="02020603050405020304" pitchFamily="18" charset="0"/>
              </a:rPr>
              <a:t>What about ECOSYSTEMS or POPULATIONS might students figure out or make sense of from this phenomenon? (disciplinary core ideas)</a:t>
            </a:r>
            <a:endParaRPr lang="en-US" sz="120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Times New Roman" panose="02020603050405020304" pitchFamily="18" charset="0"/>
              </a:rPr>
              <a:t>What SEPs might they engage in as they are figuring things out? (science and engineering practices) – pick two</a:t>
            </a:r>
            <a:endParaRPr lang="en-US" sz="120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rPr>
              <a:t>What CCCs might they use to support their sensemaking? (crosscutting concepts) – pick two</a:t>
            </a:r>
          </a:p>
          <a:p>
            <a:pPr marL="0" indent="0">
              <a:buFont typeface="Arial" panose="020B0604020202020204" pitchFamily="34" charset="0"/>
              <a:buNone/>
            </a:pPr>
            <a:endParaRPr lang="en-US" sz="1200">
              <a:effectLst/>
              <a:latin typeface="Calibri" panose="020F0502020204030204" pitchFamily="34" charset="0"/>
            </a:endParaRPr>
          </a:p>
          <a:p>
            <a:pPr marL="0" indent="0">
              <a:buFont typeface="Arial" panose="020B0604020202020204" pitchFamily="34" charset="0"/>
              <a:buNone/>
            </a:pPr>
            <a:r>
              <a:rPr lang="en-US" sz="1200">
                <a:effectLst/>
                <a:latin typeface="Calibri" panose="020F0502020204030204" pitchFamily="34" charset="0"/>
              </a:rPr>
              <a:t>Discovery Education video: </a:t>
            </a:r>
            <a:r>
              <a:rPr lang="en-US" sz="2800">
                <a:hlinkClick r:id="rId3"/>
              </a:rPr>
              <a:t>Rapidly Reproducing Rabbits | Discovery Education</a:t>
            </a:r>
            <a:endParaRPr lang="en-US" sz="1800"/>
          </a:p>
          <a:p>
            <a:endParaRPr lang="en-US" b="0"/>
          </a:p>
          <a:p>
            <a:endParaRPr lang="en-US" b="1"/>
          </a:p>
        </p:txBody>
      </p:sp>
      <p:sp>
        <p:nvSpPr>
          <p:cNvPr id="4" name="Slide Number Placeholder 3"/>
          <p:cNvSpPr>
            <a:spLocks noGrp="1"/>
          </p:cNvSpPr>
          <p:nvPr>
            <p:ph type="sldNum" sz="quarter" idx="5"/>
          </p:nvPr>
        </p:nvSpPr>
        <p:spPr/>
        <p:txBody>
          <a:bodyPr/>
          <a:lstStyle/>
          <a:p>
            <a:fld id="{1EB4DFAC-53F6-4D6A-8C42-6CCD51231023}" type="slidenum">
              <a:rPr lang="en-US" smtClean="0"/>
              <a:t>13</a:t>
            </a:fld>
            <a:endParaRPr lang="en-US"/>
          </a:p>
        </p:txBody>
      </p:sp>
    </p:spTree>
    <p:extLst>
      <p:ext uri="{BB962C8B-B14F-4D97-AF65-F5344CB8AC3E}">
        <p14:creationId xmlns:p14="http://schemas.microsoft.com/office/powerpoint/2010/main" val="371634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Begin by 8:45</a:t>
            </a:r>
            <a:r>
              <a:rPr lang="en-US" b="0"/>
              <a:t> (2 minutes)</a:t>
            </a:r>
          </a:p>
          <a:p>
            <a:pPr marL="0" marR="0" lvl="0" indent="0">
              <a:lnSpc>
                <a:spcPct val="107000"/>
              </a:lnSpc>
              <a:spcBef>
                <a:spcPts val="0"/>
              </a:spcBef>
              <a:spcAft>
                <a:spcPts val="8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We’ve selected a recommended resource within the first unit of instruction. The resource could be a sample lesson or hands-on activity or a resource from a sample digital lesson. </a:t>
            </a:r>
            <a:r>
              <a:rPr lang="en-US" sz="1800" i="1">
                <a:effectLst/>
                <a:latin typeface="Calibri" panose="020F0502020204030204" pitchFamily="34" charset="0"/>
                <a:ea typeface="Calibri" panose="020F0502020204030204" pitchFamily="34" charset="0"/>
                <a:cs typeface="Times New Roman" panose="02020603050405020304" pitchFamily="18" charset="0"/>
              </a:rPr>
              <a:t>The resource may or may not be directly related to the phenomenon we just explored.</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“Handouts”, if applicable, are in the PSD folder in Schoology in the respective breakout session folders. Other materials have been curated by your department chair, lab paraeducator, and/or team lead – thank you!!!</a:t>
            </a:r>
          </a:p>
          <a:p>
            <a:pPr marL="0" marR="0">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1200" b="0">
              <a:effectLst/>
              <a:latin typeface="Calibri" panose="020F0502020204030204" pitchFamily="34" charset="0"/>
              <a:cs typeface="Times New Roman" panose="02020603050405020304" pitchFamily="18" charset="0"/>
            </a:endParaRPr>
          </a:p>
          <a:p>
            <a:r>
              <a:rPr lang="en-US" sz="1200" b="0">
                <a:effectLst/>
                <a:latin typeface="Calibri" panose="020F0502020204030204" pitchFamily="34" charset="0"/>
                <a:cs typeface="Times New Roman" panose="02020603050405020304" pitchFamily="18" charset="0"/>
              </a:rPr>
              <a:t>Image: https://dpi.wi.gov/science/assessment/examples</a:t>
            </a:r>
          </a:p>
        </p:txBody>
      </p:sp>
      <p:sp>
        <p:nvSpPr>
          <p:cNvPr id="4" name="Slide Number Placeholder 3"/>
          <p:cNvSpPr>
            <a:spLocks noGrp="1"/>
          </p:cNvSpPr>
          <p:nvPr>
            <p:ph type="sldNum" sz="quarter" idx="10"/>
          </p:nvPr>
        </p:nvSpPr>
        <p:spPr/>
        <p:txBody>
          <a:bodyPr/>
          <a:lstStyle/>
          <a:p>
            <a:fld id="{1EB4DFAC-53F6-4D6A-8C42-6CCD51231023}" type="slidenum">
              <a:rPr lang="en-US" smtClean="0"/>
              <a:t>14</a:t>
            </a:fld>
            <a:endParaRPr lang="en-US"/>
          </a:p>
        </p:txBody>
      </p:sp>
    </p:spTree>
    <p:extLst>
      <p:ext uri="{BB962C8B-B14F-4D97-AF65-F5344CB8AC3E}">
        <p14:creationId xmlns:p14="http://schemas.microsoft.com/office/powerpoint/2010/main" val="304040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p>
          <a:p>
            <a:pPr marL="0" marR="0" lvl="0" indent="0">
              <a:lnSpc>
                <a:spcPct val="107000"/>
              </a:lnSpc>
              <a:spcBef>
                <a:spcPts val="0"/>
              </a:spcBef>
              <a:spcAft>
                <a:spcPts val="8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Review directions</a:t>
            </a:r>
          </a:p>
          <a:p>
            <a:pPr marL="0" marR="0" lvl="0" indent="0">
              <a:lnSpc>
                <a:spcPct val="107000"/>
              </a:lnSpc>
              <a:spcBef>
                <a:spcPts val="0"/>
              </a:spcBef>
              <a:spcAft>
                <a:spcPts val="8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If activity is part of a sample lesson, review lesson as a whole, but focus your group time on the selected activity.</a:t>
            </a:r>
          </a:p>
        </p:txBody>
      </p:sp>
      <p:sp>
        <p:nvSpPr>
          <p:cNvPr id="4" name="Slide Number Placeholder 3"/>
          <p:cNvSpPr>
            <a:spLocks noGrp="1"/>
          </p:cNvSpPr>
          <p:nvPr>
            <p:ph type="sldNum" sz="quarter" idx="10"/>
          </p:nvPr>
        </p:nvSpPr>
        <p:spPr/>
        <p:txBody>
          <a:bodyPr/>
          <a:lstStyle/>
          <a:p>
            <a:fld id="{1EB4DFAC-53F6-4D6A-8C42-6CCD51231023}" type="slidenum">
              <a:rPr lang="en-US" smtClean="0"/>
              <a:t>15</a:t>
            </a:fld>
            <a:endParaRPr lang="en-US"/>
          </a:p>
        </p:txBody>
      </p:sp>
    </p:spTree>
    <p:extLst>
      <p:ext uri="{BB962C8B-B14F-4D97-AF65-F5344CB8AC3E}">
        <p14:creationId xmlns:p14="http://schemas.microsoft.com/office/powerpoint/2010/main" val="149358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(1 minute)</a:t>
            </a:r>
          </a:p>
          <a:p>
            <a:pPr marL="0" marR="0" lvl="0" indent="0">
              <a:lnSpc>
                <a:spcPct val="107000"/>
              </a:lnSpc>
              <a:spcBef>
                <a:spcPts val="0"/>
              </a:spcBef>
              <a:spcAft>
                <a:spcPts val="8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We’ve selected a recommended resource within the first unit of instruction. The resource could be a sample lesson or hands-on activity or a resource from a sample digital lesson.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“Handouts”, if applicable, are in in the PSD folder in Schoology. Other materials have been curated by your department chair, lab paraeducator, and/or team lead – thank you!!!</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NO HANDOUTS for Grade 7 or 8; For Grade 8, teachers may reference page 123 of the Weather and Climate Science Explore text</a:t>
            </a:r>
          </a:p>
        </p:txBody>
      </p:sp>
      <p:sp>
        <p:nvSpPr>
          <p:cNvPr id="4" name="Slide Number Placeholder 3"/>
          <p:cNvSpPr>
            <a:spLocks noGrp="1"/>
          </p:cNvSpPr>
          <p:nvPr>
            <p:ph type="sldNum" sz="quarter" idx="10"/>
          </p:nvPr>
        </p:nvSpPr>
        <p:spPr/>
        <p:txBody>
          <a:bodyPr/>
          <a:lstStyle/>
          <a:p>
            <a:fld id="{1EB4DFAC-53F6-4D6A-8C42-6CCD51231023}" type="slidenum">
              <a:rPr lang="en-US" smtClean="0"/>
              <a:t>16</a:t>
            </a:fld>
            <a:endParaRPr lang="en-US"/>
          </a:p>
        </p:txBody>
      </p:sp>
    </p:spTree>
    <p:extLst>
      <p:ext uri="{BB962C8B-B14F-4D97-AF65-F5344CB8AC3E}">
        <p14:creationId xmlns:p14="http://schemas.microsoft.com/office/powerpoint/2010/main" val="118247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(2 minutes)</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Repost/reshare directions and the ultimate purpose (see below)</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activity is part of a sample lesson, review the lesson as a whole, but then focus your group time on the selected activity.</a:t>
            </a:r>
          </a:p>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is going to be QUICK – you don’t have to conduct/perform the activity from start to finish and if you do not have access to materials, that is okay. The FOCUS of this part of today’s professional learning is on commendations and suggestions for a 3-D/NGSS approach to instruction. </a:t>
            </a:r>
          </a:p>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RECONVENE at 9:40 to review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Jamboard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reflections.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EB4DFAC-53F6-4D6A-8C42-6CCD51231023}" type="slidenum">
              <a:rPr lang="en-US" smtClean="0"/>
              <a:t>17</a:t>
            </a:fld>
            <a:endParaRPr lang="en-US"/>
          </a:p>
        </p:txBody>
      </p:sp>
    </p:spTree>
    <p:extLst>
      <p:ext uri="{BB962C8B-B14F-4D97-AF65-F5344CB8AC3E}">
        <p14:creationId xmlns:p14="http://schemas.microsoft.com/office/powerpoint/2010/main" val="347745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 by 9:40 </a:t>
            </a:r>
            <a:r>
              <a:rPr lang="en-US" b="0" dirty="0"/>
              <a:t>(5 minutes)</a:t>
            </a:r>
          </a:p>
          <a:p>
            <a:r>
              <a:rPr lang="en-US" sz="1200" b="0" dirty="0">
                <a:effectLst/>
                <a:latin typeface="Calibri" panose="020F0502020204030204" pitchFamily="34" charset="0"/>
                <a:cs typeface="Times New Roman" panose="02020603050405020304" pitchFamily="18" charset="0"/>
              </a:rPr>
              <a:t>Review and discussion commendations and suggestions from </a:t>
            </a:r>
            <a:r>
              <a:rPr lang="en-US" sz="1200" b="0" dirty="0" err="1">
                <a:effectLst/>
                <a:latin typeface="Calibri" panose="020F0502020204030204" pitchFamily="34" charset="0"/>
                <a:cs typeface="Times New Roman" panose="02020603050405020304" pitchFamily="18" charset="0"/>
              </a:rPr>
              <a:t>Jamboard</a:t>
            </a:r>
            <a:r>
              <a:rPr lang="en-US" sz="1200" b="0" dirty="0">
                <a:effectLst/>
                <a:latin typeface="Calibri" panose="020F0502020204030204" pitchFamily="34" charset="0"/>
                <a:cs typeface="Times New Roman" panose="02020603050405020304" pitchFamily="18" charset="0"/>
              </a:rPr>
              <a:t>. </a:t>
            </a:r>
          </a:p>
          <a:p>
            <a:r>
              <a:rPr lang="en-US" sz="1200" b="0" dirty="0">
                <a:effectLst/>
                <a:latin typeface="Calibri" panose="020F0502020204030204" pitchFamily="34" charset="0"/>
                <a:cs typeface="Times New Roman" panose="02020603050405020304" pitchFamily="18" charset="0"/>
              </a:rPr>
              <a:t>What patterns do we see?</a:t>
            </a:r>
          </a:p>
          <a:p>
            <a:r>
              <a:rPr lang="en-US" sz="1200" b="0" dirty="0">
                <a:effectLst/>
                <a:latin typeface="Calibri" panose="020F0502020204030204" pitchFamily="34" charset="0"/>
                <a:cs typeface="Times New Roman" panose="02020603050405020304" pitchFamily="18" charset="0"/>
              </a:rPr>
              <a:t>How are these patterns related to what we would like to see more of in science classrooms? </a:t>
            </a:r>
            <a:r>
              <a:rPr lang="en-US" sz="1200" b="1" i="1" dirty="0">
                <a:effectLst/>
                <a:latin typeface="Calibri" panose="020F0502020204030204" pitchFamily="34" charset="0"/>
                <a:cs typeface="Times New Roman" panose="02020603050405020304" pitchFamily="18" charset="0"/>
              </a:rPr>
              <a:t>Ways to make science instruction more equitable?</a:t>
            </a:r>
          </a:p>
          <a:p>
            <a:r>
              <a:rPr lang="en-US" sz="1200" b="0" dirty="0">
                <a:effectLst/>
                <a:latin typeface="Calibri" panose="020F0502020204030204" pitchFamily="34" charset="0"/>
                <a:cs typeface="Times New Roman" panose="02020603050405020304" pitchFamily="18" charset="0"/>
              </a:rPr>
              <a:t>Office of science will use feedback about supports to guide 22-23 professional learning. </a:t>
            </a:r>
          </a:p>
        </p:txBody>
      </p:sp>
      <p:sp>
        <p:nvSpPr>
          <p:cNvPr id="4" name="Slide Number Placeholder 3"/>
          <p:cNvSpPr>
            <a:spLocks noGrp="1"/>
          </p:cNvSpPr>
          <p:nvPr>
            <p:ph type="sldNum" sz="quarter" idx="10"/>
          </p:nvPr>
        </p:nvSpPr>
        <p:spPr/>
        <p:txBody>
          <a:bodyPr/>
          <a:lstStyle/>
          <a:p>
            <a:fld id="{1EB4DFAC-53F6-4D6A-8C42-6CCD51231023}" type="slidenum">
              <a:rPr lang="en-US" smtClean="0"/>
              <a:t>18</a:t>
            </a:fld>
            <a:endParaRPr lang="en-US"/>
          </a:p>
        </p:txBody>
      </p:sp>
    </p:spTree>
    <p:extLst>
      <p:ext uri="{BB962C8B-B14F-4D97-AF65-F5344CB8AC3E}">
        <p14:creationId xmlns:p14="http://schemas.microsoft.com/office/powerpoint/2010/main" val="287392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 by 9:45</a:t>
            </a:r>
            <a:r>
              <a:rPr lang="en-US" b="0" dirty="0"/>
              <a:t>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HUGE thank you to you and your students for providing us with feedback in June and to our #of colleagues who participated in curriculum writing this summer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had three curriculum writing workshops this summer. Briefly review titles and primary goals. </a:t>
            </a:r>
          </a:p>
        </p:txBody>
      </p:sp>
      <p:sp>
        <p:nvSpPr>
          <p:cNvPr id="4" name="Slide Number Placeholder 3"/>
          <p:cNvSpPr>
            <a:spLocks noGrp="1"/>
          </p:cNvSpPr>
          <p:nvPr>
            <p:ph type="sldNum" sz="quarter" idx="10"/>
          </p:nvPr>
        </p:nvSpPr>
        <p:spPr/>
        <p:txBody>
          <a:bodyPr/>
          <a:lstStyle/>
          <a:p>
            <a:fld id="{1EB4DFAC-53F6-4D6A-8C42-6CCD51231023}" type="slidenum">
              <a:rPr lang="en-US" smtClean="0"/>
              <a:t>19</a:t>
            </a:fld>
            <a:endParaRPr lang="en-US"/>
          </a:p>
        </p:txBody>
      </p:sp>
    </p:spTree>
    <p:extLst>
      <p:ext uri="{BB962C8B-B14F-4D97-AF65-F5344CB8AC3E}">
        <p14:creationId xmlns:p14="http://schemas.microsoft.com/office/powerpoint/2010/main" val="304134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as teachers join the session</a:t>
            </a:r>
          </a:p>
          <a:p>
            <a:r>
              <a:rPr lang="en-US" dirty="0"/>
              <a:t>Start recording</a:t>
            </a:r>
          </a:p>
        </p:txBody>
      </p:sp>
      <p:sp>
        <p:nvSpPr>
          <p:cNvPr id="4" name="Slide Number Placeholder 3"/>
          <p:cNvSpPr>
            <a:spLocks noGrp="1"/>
          </p:cNvSpPr>
          <p:nvPr>
            <p:ph type="sldNum" sz="quarter" idx="5"/>
          </p:nvPr>
        </p:nvSpPr>
        <p:spPr/>
        <p:txBody>
          <a:bodyPr/>
          <a:lstStyle/>
          <a:p>
            <a:fld id="{1EB4DFAC-53F6-4D6A-8C42-6CCD51231023}" type="slidenum">
              <a:rPr lang="en-US" smtClean="0"/>
              <a:t>2</a:t>
            </a:fld>
            <a:endParaRPr lang="en-US"/>
          </a:p>
        </p:txBody>
      </p:sp>
    </p:spTree>
    <p:extLst>
      <p:ext uri="{BB962C8B-B14F-4D97-AF65-F5344CB8AC3E}">
        <p14:creationId xmlns:p14="http://schemas.microsoft.com/office/powerpoint/2010/main" val="2396397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Share information about curriculum priority work and availability of Unit 2 and later units.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We’re now going to spend some time reviewing curriculum documents and discuss how these documents can support your science unit and lesson planning.</a:t>
            </a:r>
          </a:p>
          <a:p>
            <a:endParaRPr lang="en-US" b="0" dirty="0"/>
          </a:p>
        </p:txBody>
      </p:sp>
      <p:sp>
        <p:nvSpPr>
          <p:cNvPr id="4" name="Slide Number Placeholder 3"/>
          <p:cNvSpPr>
            <a:spLocks noGrp="1"/>
          </p:cNvSpPr>
          <p:nvPr>
            <p:ph type="sldNum" sz="quarter" idx="10"/>
          </p:nvPr>
        </p:nvSpPr>
        <p:spPr/>
        <p:txBody>
          <a:bodyPr/>
          <a:lstStyle/>
          <a:p>
            <a:fld id="{1EB4DFAC-53F6-4D6A-8C42-6CCD51231023}" type="slidenum">
              <a:rPr lang="en-US" smtClean="0"/>
              <a:t>20</a:t>
            </a:fld>
            <a:endParaRPr lang="en-US"/>
          </a:p>
        </p:txBody>
      </p:sp>
    </p:spTree>
    <p:extLst>
      <p:ext uri="{BB962C8B-B14F-4D97-AF65-F5344CB8AC3E}">
        <p14:creationId xmlns:p14="http://schemas.microsoft.com/office/powerpoint/2010/main" val="2497019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r>
              <a:rPr lang="en-US" b="1"/>
              <a:t>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Facilitators may choose to pull up their respective course snapshot and share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Snapshot and pacing guides developed for our core courses: Grades 6, 7, 8, Earth, Living, IPC, NGSS Chemistry and NGSS Physics.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document is located at the top of the grade level/course folder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Please take a few minutes to open up the snapshot for a course that you are teaching this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What planning guidance does this document provide? Units with learning cycle titles and topics; ends-by dates for each unit (plus each LC for Grades 6, 7, and 8); suggested number of 50-minute (middle school) or 80 to 90-minute classes (high school); standards linked to evidence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Ends-by dates are the same for middle schools on 50-minute or A/B Day (block) schedules</a:t>
            </a:r>
          </a:p>
        </p:txBody>
      </p:sp>
      <p:sp>
        <p:nvSpPr>
          <p:cNvPr id="4" name="Slide Number Placeholder 3"/>
          <p:cNvSpPr>
            <a:spLocks noGrp="1"/>
          </p:cNvSpPr>
          <p:nvPr>
            <p:ph type="sldNum" sz="quarter" idx="10"/>
          </p:nvPr>
        </p:nvSpPr>
        <p:spPr/>
        <p:txBody>
          <a:bodyPr/>
          <a:lstStyle/>
          <a:p>
            <a:fld id="{1EB4DFAC-53F6-4D6A-8C42-6CCD51231023}" type="slidenum">
              <a:rPr lang="en-US" smtClean="0"/>
              <a:t>21</a:t>
            </a:fld>
            <a:endParaRPr lang="en-US"/>
          </a:p>
        </p:txBody>
      </p:sp>
    </p:spTree>
    <p:extLst>
      <p:ext uri="{BB962C8B-B14F-4D97-AF65-F5344CB8AC3E}">
        <p14:creationId xmlns:p14="http://schemas.microsoft.com/office/powerpoint/2010/main" val="4145193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r>
              <a:rPr lang="en-US" b="1"/>
              <a:t>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Facilitators may choose to pull up their respective Unit 1 Unit Overview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Unit level unit overviews updated for our core courses Grades 6, 7, 8, Earth, Living, IPC, NGSS Chemistry and NGSS Physics.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document is located at the top of each unit folder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Please take a few minutes to open and review the unit overview for the first unit of a course you are teaching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What planning guidance does this document provide? Suggested pacing, high-level overview, standards linked to evidence statements, prior knowledge, riving, essential and topic questions, big ideas/enduring understandings, assessment information, misconceptions academic vocabulary</a:t>
            </a:r>
            <a:endParaRPr lang="en-US" b="1"/>
          </a:p>
        </p:txBody>
      </p:sp>
      <p:sp>
        <p:nvSpPr>
          <p:cNvPr id="4" name="Slide Number Placeholder 3"/>
          <p:cNvSpPr>
            <a:spLocks noGrp="1"/>
          </p:cNvSpPr>
          <p:nvPr>
            <p:ph type="sldNum" sz="quarter" idx="10"/>
          </p:nvPr>
        </p:nvSpPr>
        <p:spPr/>
        <p:txBody>
          <a:bodyPr/>
          <a:lstStyle/>
          <a:p>
            <a:fld id="{1EB4DFAC-53F6-4D6A-8C42-6CCD51231023}" type="slidenum">
              <a:rPr lang="en-US" smtClean="0"/>
              <a:t>22</a:t>
            </a:fld>
            <a:endParaRPr lang="en-US"/>
          </a:p>
        </p:txBody>
      </p:sp>
    </p:spTree>
    <p:extLst>
      <p:ext uri="{BB962C8B-B14F-4D97-AF65-F5344CB8AC3E}">
        <p14:creationId xmlns:p14="http://schemas.microsoft.com/office/powerpoint/2010/main" val="1272925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r>
              <a:rPr lang="en-US" b="1"/>
              <a:t>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Facilitators may choose to pull up their respective Unit 1 Unit Resources document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Unit level unit resources documents updated for Grades 6, 7, 8, Earth, Living, and IPC; focus was adding more hands-on and collaborative activities/resources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document is the second document in each unit folder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Please take a few minutes to open and review the unit resources document for the first unit of a course you are teaching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What planning guidance does this document provide? Recommended hands-on and digital resources for daily lesson planning; </a:t>
            </a:r>
            <a:r>
              <a:rPr lang="en-US" b="1"/>
              <a:t>NOTE Science Explorer activities for Middle School Courses</a:t>
            </a:r>
            <a:r>
              <a:rPr lang="en-US" b="0"/>
              <a:t>; information about learning cycle summative assessments – format, whether they’re updated from last year or new; if administered in Performance Matters, window close dates</a:t>
            </a:r>
            <a:endParaRPr lang="en-US" b="1"/>
          </a:p>
        </p:txBody>
      </p:sp>
      <p:sp>
        <p:nvSpPr>
          <p:cNvPr id="4" name="Slide Number Placeholder 3"/>
          <p:cNvSpPr>
            <a:spLocks noGrp="1"/>
          </p:cNvSpPr>
          <p:nvPr>
            <p:ph type="sldNum" sz="quarter" idx="10"/>
          </p:nvPr>
        </p:nvSpPr>
        <p:spPr/>
        <p:txBody>
          <a:bodyPr/>
          <a:lstStyle/>
          <a:p>
            <a:fld id="{1EB4DFAC-53F6-4D6A-8C42-6CCD51231023}" type="slidenum">
              <a:rPr lang="en-US" smtClean="0"/>
              <a:t>23</a:t>
            </a:fld>
            <a:endParaRPr lang="en-US"/>
          </a:p>
        </p:txBody>
      </p:sp>
    </p:spTree>
    <p:extLst>
      <p:ext uri="{BB962C8B-B14F-4D97-AF65-F5344CB8AC3E}">
        <p14:creationId xmlns:p14="http://schemas.microsoft.com/office/powerpoint/2010/main" val="22675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a:t>Facilitators may choose to pull up their respective Unit 1 Learning Cycle Summative Assessments to share during the presentation, making note of important changes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It is IMPERATIVE that teachers are using the most current version of the assessments, which are located in their respective Learning Cycle folder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Learning Cycle Summative assessments for Grades 6, 7, 8, Earth, Living, and IPC were updated to better align to their respective standards and – where appropriate- to be more MISA-like in format. We will continue to have a variety of summative assessments in our science curriculum so that we are providing students with a variety of ways to demonstrate mastery.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Beginning with the TR(S)s, please take a few minutes to open and review the LC summative assessments for the first unit of a course you are teaching this year.</a:t>
            </a:r>
          </a:p>
        </p:txBody>
      </p:sp>
      <p:sp>
        <p:nvSpPr>
          <p:cNvPr id="4" name="Slide Number Placeholder 3"/>
          <p:cNvSpPr>
            <a:spLocks noGrp="1"/>
          </p:cNvSpPr>
          <p:nvPr>
            <p:ph type="sldNum" sz="quarter" idx="10"/>
          </p:nvPr>
        </p:nvSpPr>
        <p:spPr/>
        <p:txBody>
          <a:bodyPr/>
          <a:lstStyle/>
          <a:p>
            <a:fld id="{1EB4DFAC-53F6-4D6A-8C42-6CCD51231023}" type="slidenum">
              <a:rPr lang="en-US" smtClean="0"/>
              <a:t>24</a:t>
            </a:fld>
            <a:endParaRPr lang="en-US"/>
          </a:p>
        </p:txBody>
      </p:sp>
    </p:spTree>
    <p:extLst>
      <p:ext uri="{BB962C8B-B14F-4D97-AF65-F5344CB8AC3E}">
        <p14:creationId xmlns:p14="http://schemas.microsoft.com/office/powerpoint/2010/main" val="4079982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(2 minutes)</a:t>
            </a:r>
            <a:r>
              <a:rPr lang="en-US" b="1"/>
              <a:t> </a:t>
            </a:r>
          </a:p>
          <a:p>
            <a:r>
              <a:rPr lang="en-US" b="0"/>
              <a:t>Review</a:t>
            </a:r>
          </a:p>
          <a:p>
            <a:r>
              <a:rPr lang="en-US" b="0"/>
              <a:t>Remind teachers that assessments built in PM are the same as the MS Word versions available in Schoology with some slight changes in question type, </a:t>
            </a:r>
            <a:r>
              <a:rPr lang="en-US" b="0" err="1"/>
              <a:t>e.</a:t>
            </a:r>
            <a:r>
              <a:rPr lang="en-US" b="0"/>
              <a:t>g., drop-down fill-in versus circle the answer choices.</a:t>
            </a:r>
          </a:p>
          <a:p>
            <a:endParaRPr lang="en-US" b="0"/>
          </a:p>
        </p:txBody>
      </p:sp>
      <p:sp>
        <p:nvSpPr>
          <p:cNvPr id="4" name="Slide Number Placeholder 3"/>
          <p:cNvSpPr>
            <a:spLocks noGrp="1"/>
          </p:cNvSpPr>
          <p:nvPr>
            <p:ph type="sldNum" sz="quarter" idx="10"/>
          </p:nvPr>
        </p:nvSpPr>
        <p:spPr/>
        <p:txBody>
          <a:bodyPr/>
          <a:lstStyle/>
          <a:p>
            <a:fld id="{1EB4DFAC-53F6-4D6A-8C42-6CCD51231023}" type="slidenum">
              <a:rPr lang="en-US" smtClean="0"/>
              <a:t>25</a:t>
            </a:fld>
            <a:endParaRPr lang="en-US"/>
          </a:p>
        </p:txBody>
      </p:sp>
    </p:spTree>
    <p:extLst>
      <p:ext uri="{BB962C8B-B14F-4D97-AF65-F5344CB8AC3E}">
        <p14:creationId xmlns:p14="http://schemas.microsoft.com/office/powerpoint/2010/main" val="282245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(2 minutes)</a:t>
            </a:r>
            <a:r>
              <a:rPr lang="en-US" b="1"/>
              <a:t> </a:t>
            </a:r>
            <a:endParaRPr lang="en-US" b="0"/>
          </a:p>
        </p:txBody>
      </p:sp>
      <p:sp>
        <p:nvSpPr>
          <p:cNvPr id="4" name="Slide Number Placeholder 3"/>
          <p:cNvSpPr>
            <a:spLocks noGrp="1"/>
          </p:cNvSpPr>
          <p:nvPr>
            <p:ph type="sldNum" sz="quarter" idx="10"/>
          </p:nvPr>
        </p:nvSpPr>
        <p:spPr/>
        <p:txBody>
          <a:bodyPr/>
          <a:lstStyle/>
          <a:p>
            <a:fld id="{1EB4DFAC-53F6-4D6A-8C42-6CCD51231023}" type="slidenum">
              <a:rPr lang="en-US" smtClean="0"/>
              <a:t>26</a:t>
            </a:fld>
            <a:endParaRPr lang="en-US"/>
          </a:p>
        </p:txBody>
      </p:sp>
    </p:spTree>
    <p:extLst>
      <p:ext uri="{BB962C8B-B14F-4D97-AF65-F5344CB8AC3E}">
        <p14:creationId xmlns:p14="http://schemas.microsoft.com/office/powerpoint/2010/main" val="256451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(5 minutes)</a:t>
            </a:r>
            <a:r>
              <a:rPr lang="en-US" b="1"/>
              <a:t> </a:t>
            </a:r>
            <a:r>
              <a:rPr lang="en-US" b="1" i="1"/>
              <a:t>Facilitators may choose to pull up their respective “other” documents to share during the presentation</a:t>
            </a: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Other documents that may assist with planning and differentiating instruction; not all courses will have all of these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Pre-Assessments provide data on prior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Learning Acceleration Plan offer resources for “just-in-time” instructional resources to address gaps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Sample Unit Plan offers daily instructional activities and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For the first units of Grades 6 and Living Systems, teachers may utilize/field test supports for Multilingual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t>Curriculum support and feedback form available at the bottom of every course folder in Schoology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p:txBody>
      </p:sp>
      <p:sp>
        <p:nvSpPr>
          <p:cNvPr id="4" name="Slide Number Placeholder 3"/>
          <p:cNvSpPr>
            <a:spLocks noGrp="1"/>
          </p:cNvSpPr>
          <p:nvPr>
            <p:ph type="sldNum" sz="quarter" idx="10"/>
          </p:nvPr>
        </p:nvSpPr>
        <p:spPr/>
        <p:txBody>
          <a:bodyPr/>
          <a:lstStyle/>
          <a:p>
            <a:fld id="{1EB4DFAC-53F6-4D6A-8C42-6CCD51231023}" type="slidenum">
              <a:rPr lang="en-US" smtClean="0"/>
              <a:t>27</a:t>
            </a:fld>
            <a:endParaRPr lang="en-US"/>
          </a:p>
        </p:txBody>
      </p:sp>
    </p:spTree>
    <p:extLst>
      <p:ext uri="{BB962C8B-B14F-4D97-AF65-F5344CB8AC3E}">
        <p14:creationId xmlns:p14="http://schemas.microsoft.com/office/powerpoint/2010/main" val="1686187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10:15</a:t>
            </a:r>
          </a:p>
          <a:p>
            <a:r>
              <a:rPr lang="en-US" b="0" i="0" dirty="0"/>
              <a:t>Time for Ts to share ideas for first week/unit </a:t>
            </a:r>
          </a:p>
          <a:p>
            <a:r>
              <a:rPr lang="en-US" b="0" i="0" dirty="0"/>
              <a:t>Additional planning resources in #briningscieneback Common Resources folder</a:t>
            </a:r>
          </a:p>
          <a:p>
            <a:r>
              <a:rPr lang="en-US" b="0" i="0" dirty="0"/>
              <a:t>Encourage joining and using Resource Share Groups to share resources/activities and collaborate with colleagues across the system</a:t>
            </a:r>
          </a:p>
        </p:txBody>
      </p:sp>
      <p:sp>
        <p:nvSpPr>
          <p:cNvPr id="4" name="Slide Number Placeholder 3"/>
          <p:cNvSpPr>
            <a:spLocks noGrp="1"/>
          </p:cNvSpPr>
          <p:nvPr>
            <p:ph type="sldNum" sz="quarter" idx="5"/>
          </p:nvPr>
        </p:nvSpPr>
        <p:spPr/>
        <p:txBody>
          <a:bodyPr/>
          <a:lstStyle/>
          <a:p>
            <a:fld id="{1EB4DFAC-53F6-4D6A-8C42-6CCD51231023}" type="slidenum">
              <a:rPr lang="en-US" smtClean="0"/>
              <a:t>28</a:t>
            </a:fld>
            <a:endParaRPr lang="en-US"/>
          </a:p>
        </p:txBody>
      </p:sp>
    </p:spTree>
    <p:extLst>
      <p:ext uri="{BB962C8B-B14F-4D97-AF65-F5344CB8AC3E}">
        <p14:creationId xmlns:p14="http://schemas.microsoft.com/office/powerpoint/2010/main" val="3673801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10:25</a:t>
            </a:r>
          </a:p>
        </p:txBody>
      </p:sp>
      <p:sp>
        <p:nvSpPr>
          <p:cNvPr id="4" name="Slide Number Placeholder 3"/>
          <p:cNvSpPr>
            <a:spLocks noGrp="1"/>
          </p:cNvSpPr>
          <p:nvPr>
            <p:ph type="sldNum" sz="quarter" idx="5"/>
          </p:nvPr>
        </p:nvSpPr>
        <p:spPr/>
        <p:txBody>
          <a:bodyPr/>
          <a:lstStyle/>
          <a:p>
            <a:fld id="{1EB4DFAC-53F6-4D6A-8C42-6CCD51231023}" type="slidenum">
              <a:rPr lang="en-US"/>
              <a:t>29</a:t>
            </a:fld>
            <a:endParaRPr lang="en-US"/>
          </a:p>
        </p:txBody>
      </p:sp>
    </p:spTree>
    <p:extLst>
      <p:ext uri="{BB962C8B-B14F-4D97-AF65-F5344CB8AC3E}">
        <p14:creationId xmlns:p14="http://schemas.microsoft.com/office/powerpoint/2010/main" val="368306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as teachers join the session, help folks get into the Secondary Science GROUP and find today’s resources</a:t>
            </a:r>
          </a:p>
          <a:p>
            <a:endParaRPr lang="en-US" dirty="0"/>
          </a:p>
        </p:txBody>
      </p:sp>
      <p:sp>
        <p:nvSpPr>
          <p:cNvPr id="4" name="Slide Number Placeholder 3"/>
          <p:cNvSpPr>
            <a:spLocks noGrp="1"/>
          </p:cNvSpPr>
          <p:nvPr>
            <p:ph type="sldNum" sz="quarter" idx="5"/>
          </p:nvPr>
        </p:nvSpPr>
        <p:spPr/>
        <p:txBody>
          <a:bodyPr/>
          <a:lstStyle/>
          <a:p>
            <a:fld id="{1EB4DFAC-53F6-4D6A-8C42-6CCD51231023}" type="slidenum">
              <a:rPr lang="en-US" smtClean="0"/>
              <a:t>3</a:t>
            </a:fld>
            <a:endParaRPr lang="en-US"/>
          </a:p>
        </p:txBody>
      </p:sp>
    </p:spTree>
    <p:extLst>
      <p:ext uri="{BB962C8B-B14F-4D97-AF65-F5344CB8AC3E}">
        <p14:creationId xmlns:p14="http://schemas.microsoft.com/office/powerpoint/2010/main" val="3957387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1EB4DFAC-53F6-4D6A-8C42-6CCD51231023}" type="slidenum">
              <a:rPr lang="en-US"/>
              <a:t>30</a:t>
            </a:fld>
            <a:endParaRPr lang="en-US"/>
          </a:p>
        </p:txBody>
      </p:sp>
    </p:spTree>
    <p:extLst>
      <p:ext uri="{BB962C8B-B14F-4D97-AF65-F5344CB8AC3E}">
        <p14:creationId xmlns:p14="http://schemas.microsoft.com/office/powerpoint/2010/main" val="197514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Start by 8am – START RECORDING and remind participants they are being recorded</a:t>
            </a:r>
            <a:endParaRPr lang="en-US" b="0" dirty="0">
              <a:cs typeface="Calibri"/>
            </a:endParaRPr>
          </a:p>
          <a:p>
            <a:r>
              <a:rPr lang="en-US" b="0" dirty="0">
                <a:cs typeface="Calibri"/>
              </a:rPr>
              <a:t>Encourage teachers to share their PSD experiences through social media</a:t>
            </a:r>
            <a:endParaRPr lang="en-US" b="1" dirty="0">
              <a:cs typeface="Calibri"/>
            </a:endParaRPr>
          </a:p>
        </p:txBody>
      </p:sp>
      <p:sp>
        <p:nvSpPr>
          <p:cNvPr id="4" name="Slide Number Placeholder 3"/>
          <p:cNvSpPr>
            <a:spLocks noGrp="1"/>
          </p:cNvSpPr>
          <p:nvPr>
            <p:ph type="sldNum" sz="quarter" idx="5"/>
          </p:nvPr>
        </p:nvSpPr>
        <p:spPr/>
        <p:txBody>
          <a:bodyPr/>
          <a:lstStyle/>
          <a:p>
            <a:fld id="{1EB4DFAC-53F6-4D6A-8C42-6CCD51231023}" type="slidenum">
              <a:rPr lang="en-US" smtClean="0"/>
              <a:t>4</a:t>
            </a:fld>
            <a:endParaRPr lang="en-US"/>
          </a:p>
        </p:txBody>
      </p:sp>
    </p:spTree>
    <p:extLst>
      <p:ext uri="{BB962C8B-B14F-4D97-AF65-F5344CB8AC3E}">
        <p14:creationId xmlns:p14="http://schemas.microsoft.com/office/powerpoint/2010/main" val="65060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Secondary Science Team looks forward to working with and supporting you this year! Please do not hesitate to contact us!</a:t>
            </a:r>
          </a:p>
          <a:p>
            <a:endParaRPr lang="en-US" b="1"/>
          </a:p>
        </p:txBody>
      </p:sp>
      <p:sp>
        <p:nvSpPr>
          <p:cNvPr id="4" name="Slide Number Placeholder 3"/>
          <p:cNvSpPr>
            <a:spLocks noGrp="1"/>
          </p:cNvSpPr>
          <p:nvPr>
            <p:ph type="sldNum" sz="quarter" idx="5"/>
          </p:nvPr>
        </p:nvSpPr>
        <p:spPr/>
        <p:txBody>
          <a:bodyPr/>
          <a:lstStyle/>
          <a:p>
            <a:fld id="{1EB4DFAC-53F6-4D6A-8C42-6CCD51231023}" type="slidenum">
              <a:rPr lang="en-US" smtClean="0"/>
              <a:t>5</a:t>
            </a:fld>
            <a:endParaRPr lang="en-US"/>
          </a:p>
        </p:txBody>
      </p:sp>
    </p:spTree>
    <p:extLst>
      <p:ext uri="{BB962C8B-B14F-4D97-AF65-F5344CB8AC3E}">
        <p14:creationId xmlns:p14="http://schemas.microsoft.com/office/powerpoint/2010/main" val="80574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Remind teachers that </a:t>
            </a:r>
            <a:r>
              <a:rPr lang="en-US" sz="1200" b="1" i="1">
                <a:effectLst/>
                <a:latin typeface="Calibri" panose="020F0502020204030204" pitchFamily="34" charset="0"/>
                <a:ea typeface="Calibri" panose="020F0502020204030204" pitchFamily="34" charset="0"/>
                <a:cs typeface="Arial" panose="020B0604020202020204" pitchFamily="34" charset="0"/>
              </a:rPr>
              <a:t>Within the online registration system, teachers should register for a section (session) within </a:t>
            </a:r>
            <a:r>
              <a:rPr lang="en-US" sz="1200" b="1" i="1" u="sng">
                <a:effectLst/>
                <a:latin typeface="Calibri" panose="020F0502020204030204" pitchFamily="34" charset="0"/>
                <a:ea typeface="Calibri" panose="020F0502020204030204" pitchFamily="34" charset="0"/>
                <a:cs typeface="Arial" panose="020B0604020202020204" pitchFamily="34" charset="0"/>
              </a:rPr>
              <a:t>each of the four</a:t>
            </a:r>
            <a:r>
              <a:rPr lang="en-US" sz="1200" b="1" i="1">
                <a:effectLst/>
                <a:latin typeface="Calibri" panose="020F0502020204030204" pitchFamily="34" charset="0"/>
                <a:ea typeface="Calibri" panose="020F0502020204030204" pitchFamily="34" charset="0"/>
                <a:cs typeface="Arial" panose="020B0604020202020204" pitchFamily="34" charset="0"/>
              </a:rPr>
              <a:t> Breakout Session “courses”. Courses are titled “Professional Study Day – Secondary Science: Breakout Session #”.</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EB4DFAC-53F6-4D6A-8C42-6CCD51231023}" type="slidenum">
              <a:rPr lang="en-US" smtClean="0"/>
              <a:t>6</a:t>
            </a:fld>
            <a:endParaRPr lang="en-US"/>
          </a:p>
        </p:txBody>
      </p:sp>
    </p:spTree>
    <p:extLst>
      <p:ext uri="{BB962C8B-B14F-4D97-AF65-F5344CB8AC3E}">
        <p14:creationId xmlns:p14="http://schemas.microsoft.com/office/powerpoint/2010/main" val="162380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cs typeface="Calibri"/>
              </a:rPr>
              <a:t>Review today’s outcomes; your department chair should have shared information regarding deliverable/expectations for this afternoon’s department meeting time</a:t>
            </a:r>
          </a:p>
          <a:p>
            <a:endParaRPr lang="en-US" i="0">
              <a:cs typeface="Calibri"/>
            </a:endParaRPr>
          </a:p>
          <a:p>
            <a:r>
              <a:rPr lang="en-US" b="0" i="0">
                <a:cs typeface="Calibri"/>
              </a:rPr>
              <a:t>Image: free </a:t>
            </a:r>
            <a:r>
              <a:rPr lang="en-US" b="0" i="0" err="1">
                <a:cs typeface="Calibri"/>
              </a:rPr>
              <a:t>svg</a:t>
            </a:r>
            <a:endParaRPr lang="en-US" b="0" i="0">
              <a:cs typeface="Calibri"/>
            </a:endParaRPr>
          </a:p>
        </p:txBody>
      </p:sp>
      <p:sp>
        <p:nvSpPr>
          <p:cNvPr id="4" name="Slide Number Placeholder 3"/>
          <p:cNvSpPr>
            <a:spLocks noGrp="1"/>
          </p:cNvSpPr>
          <p:nvPr>
            <p:ph type="sldNum" sz="quarter" idx="5"/>
          </p:nvPr>
        </p:nvSpPr>
        <p:spPr/>
        <p:txBody>
          <a:bodyPr/>
          <a:lstStyle/>
          <a:p>
            <a:fld id="{1EB4DFAC-53F6-4D6A-8C42-6CCD51231023}" type="slidenum">
              <a:rPr lang="en-US" smtClean="0"/>
              <a:t>7</a:t>
            </a:fld>
            <a:endParaRPr lang="en-US"/>
          </a:p>
        </p:txBody>
      </p:sp>
    </p:spTree>
    <p:extLst>
      <p:ext uri="{BB962C8B-B14F-4D97-AF65-F5344CB8AC3E}">
        <p14:creationId xmlns:p14="http://schemas.microsoft.com/office/powerpoint/2010/main" val="170944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and appreciate that you all have A LOT going on. We sincerely value our time together and would like to observe these meeting agreements to make our time as productive and beneficial as possible. Please take a moment to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Questions are how we learn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engagement is important – the more you put in, the more you’ll take away from this professional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always communicate authentically AND we will not</a:t>
            </a:r>
            <a:r>
              <a:rPr lang="en-US" b="0" i="0" dirty="0">
                <a:solidFill>
                  <a:srgbClr val="000000"/>
                </a:solidFill>
                <a:effectLst/>
                <a:latin typeface="Calibri" panose="020F0502020204030204" pitchFamily="34" charset="0"/>
              </a:rPr>
              <a:t> always have all the answers. For that reason, we all must expect and accept at least some non-closure as we begin the school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Image: https://commons.wikimedia.org/wiki/File:Working_Together_Teamwork_Puzzle_Concept.jpg</a:t>
            </a:r>
            <a:endParaRPr lang="en-US" dirty="0"/>
          </a:p>
        </p:txBody>
      </p:sp>
      <p:sp>
        <p:nvSpPr>
          <p:cNvPr id="4" name="Slide Number Placeholder 3"/>
          <p:cNvSpPr>
            <a:spLocks noGrp="1"/>
          </p:cNvSpPr>
          <p:nvPr>
            <p:ph type="sldNum" sz="quarter" idx="5"/>
          </p:nvPr>
        </p:nvSpPr>
        <p:spPr/>
        <p:txBody>
          <a:bodyPr/>
          <a:lstStyle/>
          <a:p>
            <a:fld id="{1EB4DFAC-53F6-4D6A-8C42-6CCD51231023}" type="slidenum">
              <a:rPr lang="en-US" smtClean="0"/>
              <a:t>8</a:t>
            </a:fld>
            <a:endParaRPr lang="en-US"/>
          </a:p>
        </p:txBody>
      </p:sp>
    </p:spTree>
    <p:extLst>
      <p:ext uri="{BB962C8B-B14F-4D97-AF65-F5344CB8AC3E}">
        <p14:creationId xmlns:p14="http://schemas.microsoft.com/office/powerpoint/2010/main" val="365072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Begin by 8:15 </a:t>
            </a:r>
            <a:r>
              <a:rPr lang="en-US" b="0"/>
              <a:t>(5 minutes) </a:t>
            </a:r>
          </a:p>
          <a:p>
            <a:r>
              <a:rPr lang="en-US" b="0" i="0">
                <a:solidFill>
                  <a:srgbClr val="000000"/>
                </a:solidFill>
                <a:effectLst/>
                <a:latin typeface="Calibri" panose="020F0502020204030204" pitchFamily="34" charset="0"/>
              </a:rPr>
              <a:t>One of the best things about returning to in-person instruction is #bringingscienceback to the classroom. #bringingscienceback is our theme for PSD this school year</a:t>
            </a:r>
          </a:p>
          <a:p>
            <a:r>
              <a:rPr lang="en-US" sz="1200" b="0" i="0">
                <a:solidFill>
                  <a:srgbClr val="000000"/>
                </a:solidFill>
                <a:effectLst/>
                <a:latin typeface="Calibri" panose="020F0502020204030204" pitchFamily="34" charset="0"/>
                <a:cs typeface="Times New Roman" panose="02020603050405020304" pitchFamily="18" charset="0"/>
              </a:rPr>
              <a:t>Ask, “What does #bringingscienceback mean to you?” Teachers may share examples from last year or things they have planned for this coming year.</a:t>
            </a:r>
          </a:p>
          <a:p>
            <a:r>
              <a:rPr lang="en-US" sz="1200" b="0" i="0">
                <a:solidFill>
                  <a:srgbClr val="000000"/>
                </a:solidFill>
                <a:effectLst/>
                <a:latin typeface="Calibri" panose="020F0502020204030204" pitchFamily="34" charset="0"/>
                <a:cs typeface="Times New Roman" panose="02020603050405020304" pitchFamily="18" charset="0"/>
              </a:rPr>
              <a:t>Give Ts a minute or so to think about the second and third bullets</a:t>
            </a:r>
            <a:endParaRPr lang="en-US" sz="1200" b="0">
              <a:effectLst/>
              <a:latin typeface="Calibri" panose="020F0502020204030204" pitchFamily="34" charset="0"/>
              <a:cs typeface="Times New Roman" panose="02020603050405020304" pitchFamily="18" charset="0"/>
            </a:endParaRPr>
          </a:p>
          <a:p>
            <a:endParaRPr lang="en-US" sz="1200" b="0">
              <a:effectLst/>
              <a:latin typeface="Calibri" panose="020F0502020204030204" pitchFamily="34" charset="0"/>
              <a:cs typeface="Times New Roman" panose="02020603050405020304" pitchFamily="18" charset="0"/>
            </a:endParaRPr>
          </a:p>
          <a:p>
            <a:r>
              <a:rPr lang="en-US" sz="1200" b="0">
                <a:effectLst/>
                <a:latin typeface="Calibri" panose="020F0502020204030204" pitchFamily="34" charset="0"/>
                <a:cs typeface="Times New Roman" panose="02020603050405020304" pitchFamily="18" charset="0"/>
              </a:rPr>
              <a:t>Image: </a:t>
            </a:r>
            <a:r>
              <a:rPr lang="en-US" sz="1200" b="0" err="1">
                <a:effectLst/>
                <a:latin typeface="Calibri" panose="020F0502020204030204" pitchFamily="34" charset="0"/>
                <a:cs typeface="Times New Roman" panose="02020603050405020304" pitchFamily="18" charset="0"/>
              </a:rPr>
              <a:t>pinterest</a:t>
            </a:r>
            <a:endParaRPr lang="en-US" b="0"/>
          </a:p>
        </p:txBody>
      </p:sp>
      <p:sp>
        <p:nvSpPr>
          <p:cNvPr id="4" name="Slide Number Placeholder 3"/>
          <p:cNvSpPr>
            <a:spLocks noGrp="1"/>
          </p:cNvSpPr>
          <p:nvPr>
            <p:ph type="sldNum" sz="quarter" idx="10"/>
          </p:nvPr>
        </p:nvSpPr>
        <p:spPr/>
        <p:txBody>
          <a:bodyPr/>
          <a:lstStyle/>
          <a:p>
            <a:fld id="{1EB4DFAC-53F6-4D6A-8C42-6CCD51231023}" type="slidenum">
              <a:rPr lang="en-US" smtClean="0"/>
              <a:t>9</a:t>
            </a:fld>
            <a:endParaRPr lang="en-US"/>
          </a:p>
        </p:txBody>
      </p:sp>
    </p:spTree>
    <p:extLst>
      <p:ext uri="{BB962C8B-B14F-4D97-AF65-F5344CB8AC3E}">
        <p14:creationId xmlns:p14="http://schemas.microsoft.com/office/powerpoint/2010/main" val="1742507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CPS Compass background graphic design">
            <a:extLst>
              <a:ext uri="{FF2B5EF4-FFF2-40B4-BE49-F238E27FC236}">
                <a16:creationId xmlns:a16="http://schemas.microsoft.com/office/drawing/2014/main" id="{3785DE3E-7BE5-4574-B4E1-CBC08A9CC5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643" y="4"/>
            <a:ext cx="12191994" cy="6857996"/>
          </a:xfrm>
          <a:prstGeom prst="rect">
            <a:avLst/>
          </a:prstGeom>
        </p:spPr>
      </p:pic>
      <p:sp>
        <p:nvSpPr>
          <p:cNvPr id="2" name="Title 1"/>
          <p:cNvSpPr>
            <a:spLocks noGrp="1"/>
          </p:cNvSpPr>
          <p:nvPr>
            <p:ph type="ctrTitle" hasCustomPrompt="1"/>
          </p:nvPr>
        </p:nvSpPr>
        <p:spPr>
          <a:xfrm>
            <a:off x="111128" y="4316508"/>
            <a:ext cx="8118472" cy="1023435"/>
          </a:xfrm>
        </p:spPr>
        <p:txBody>
          <a:bodyPr anchor="b">
            <a:noAutofit/>
          </a:bodyPr>
          <a:lstStyle>
            <a:lvl1pPr algn="l">
              <a:defRPr sz="6600" baseline="0">
                <a:solidFill>
                  <a:schemeClr val="accent1">
                    <a:lumMod val="50000"/>
                  </a:schemeClr>
                </a:solidFill>
                <a:latin typeface="+mj-lt"/>
              </a:defRPr>
            </a:lvl1pPr>
          </a:lstStyle>
          <a:p>
            <a:br>
              <a:rPr lang="en-US"/>
            </a:br>
            <a:r>
              <a:rPr lang="en-US"/>
              <a:t>Science DC Professional Learning </a:t>
            </a:r>
            <a:br>
              <a:rPr lang="en-US"/>
            </a:br>
            <a:r>
              <a:rPr lang="en-US"/>
              <a:t>9-22-21</a:t>
            </a:r>
          </a:p>
        </p:txBody>
      </p:sp>
      <p:pic>
        <p:nvPicPr>
          <p:cNvPr id="4" name="Picture 3" descr="Team BCP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140" y="138364"/>
            <a:ext cx="1664003" cy="1664003"/>
          </a:xfrm>
          <a:prstGeom prst="rect">
            <a:avLst/>
          </a:prstGeom>
        </p:spPr>
      </p:pic>
    </p:spTree>
    <p:extLst>
      <p:ext uri="{BB962C8B-B14F-4D97-AF65-F5344CB8AC3E}">
        <p14:creationId xmlns:p14="http://schemas.microsoft.com/office/powerpoint/2010/main" val="71322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pic>
        <p:nvPicPr>
          <p:cNvPr id="12" name="Picture 11" descr="BCPS background graphic design"/>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92"/>
            <a:ext cx="12192000" cy="6858000"/>
          </a:xfrm>
          <a:prstGeom prst="rect">
            <a:avLst/>
          </a:prstGeom>
        </p:spPr>
      </p:pic>
      <p:sp>
        <p:nvSpPr>
          <p:cNvPr id="6" name="Slide Number Placeholder 5"/>
          <p:cNvSpPr>
            <a:spLocks noGrp="1"/>
          </p:cNvSpPr>
          <p:nvPr>
            <p:ph type="sldNum" sz="quarter" idx="12"/>
          </p:nvPr>
        </p:nvSpPr>
        <p:spPr>
          <a:xfrm>
            <a:off x="8610600" y="6486984"/>
            <a:ext cx="2743200" cy="365125"/>
          </a:xfrm>
          <a:prstGeom prst="rect">
            <a:avLst/>
          </a:prstGeom>
        </p:spPr>
        <p:txBody>
          <a:bodyPr/>
          <a:lstStyle>
            <a:lvl1pPr algn="r">
              <a:defRPr sz="1600">
                <a:solidFill>
                  <a:schemeClr val="accent1">
                    <a:lumMod val="50000"/>
                  </a:schemeClr>
                </a:solidFill>
              </a:defRPr>
            </a:lvl1pPr>
          </a:lstStyle>
          <a:p>
            <a:fld id="{18536AE9-CEF8-4E74-B176-CD1C3BD0F415}" type="slidenum">
              <a:rPr lang="en-US" smtClean="0"/>
              <a:pPr/>
              <a:t>‹#›</a:t>
            </a:fld>
            <a:endParaRPr lang="en-US"/>
          </a:p>
        </p:txBody>
      </p:sp>
      <p:sp>
        <p:nvSpPr>
          <p:cNvPr id="4" name="Title 3"/>
          <p:cNvSpPr>
            <a:spLocks noGrp="1"/>
          </p:cNvSpPr>
          <p:nvPr>
            <p:ph type="title" hasCustomPrompt="1"/>
          </p:nvPr>
        </p:nvSpPr>
        <p:spPr>
          <a:xfrm>
            <a:off x="618067" y="82296"/>
            <a:ext cx="10515600" cy="997853"/>
          </a:xfrm>
        </p:spPr>
        <p:txBody>
          <a:bodyPr>
            <a:normAutofit/>
          </a:bodyPr>
          <a:lstStyle>
            <a:lvl1pPr algn="ctr">
              <a:defRPr sz="5400" baseline="0">
                <a:solidFill>
                  <a:schemeClr val="bg1"/>
                </a:solidFill>
              </a:defRPr>
            </a:lvl1pPr>
          </a:lstStyle>
          <a:p>
            <a:r>
              <a:rPr lang="en-US"/>
              <a:t>Enter BCPS Title Here</a:t>
            </a:r>
          </a:p>
        </p:txBody>
      </p:sp>
      <p:sp>
        <p:nvSpPr>
          <p:cNvPr id="9" name="Text Placeholder 8"/>
          <p:cNvSpPr>
            <a:spLocks noGrp="1"/>
          </p:cNvSpPr>
          <p:nvPr>
            <p:ph type="body" sz="quarter" idx="13" hasCustomPrompt="1"/>
          </p:nvPr>
        </p:nvSpPr>
        <p:spPr>
          <a:xfrm>
            <a:off x="618068" y="1414937"/>
            <a:ext cx="10392833" cy="835025"/>
          </a:xfrm>
        </p:spPr>
        <p:txBody>
          <a:bodyPr>
            <a:normAutofit/>
          </a:bodyPr>
          <a:lstStyle>
            <a:lvl1pPr marL="0" indent="0" algn="ctr">
              <a:buNone/>
              <a:defRPr sz="3600" baseline="0">
                <a:solidFill>
                  <a:srgbClr val="15ADC1"/>
                </a:solidFill>
              </a:defRPr>
            </a:lvl1pPr>
          </a:lstStyle>
          <a:p>
            <a:pPr lvl="0"/>
            <a:r>
              <a:rPr lang="en-US"/>
              <a:t>Enter Subtitle here</a:t>
            </a:r>
          </a:p>
        </p:txBody>
      </p:sp>
      <p:sp>
        <p:nvSpPr>
          <p:cNvPr id="11" name="Text Placeholder 10"/>
          <p:cNvSpPr>
            <a:spLocks noGrp="1"/>
          </p:cNvSpPr>
          <p:nvPr>
            <p:ph type="body" sz="quarter" idx="14"/>
          </p:nvPr>
        </p:nvSpPr>
        <p:spPr>
          <a:xfrm>
            <a:off x="618067" y="2456295"/>
            <a:ext cx="5535991" cy="2246312"/>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hasCustomPrompt="1"/>
          </p:nvPr>
        </p:nvSpPr>
        <p:spPr>
          <a:xfrm>
            <a:off x="6343651" y="2456296"/>
            <a:ext cx="5010149" cy="2246198"/>
          </a:xfrm>
        </p:spPr>
        <p:txBody>
          <a:bodyPr/>
          <a:lstStyle>
            <a:lvl1pPr>
              <a:defRPr baseline="0">
                <a:solidFill>
                  <a:schemeClr val="accent5">
                    <a:lumMod val="75000"/>
                  </a:schemeClr>
                </a:solidFill>
              </a:defRPr>
            </a:lvl1pPr>
          </a:lstStyle>
          <a:p>
            <a:pPr lvl="0"/>
            <a:r>
              <a:rPr lang="en-US"/>
              <a:t>Insert object here with Alt Text</a:t>
            </a:r>
          </a:p>
        </p:txBody>
      </p:sp>
      <p:pic>
        <p:nvPicPr>
          <p:cNvPr id="2" name="Picture 1" descr="Team BCPs logo&#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067" y="56944"/>
            <a:ext cx="1230695" cy="1230695"/>
          </a:xfrm>
          <a:prstGeom prst="rect">
            <a:avLst/>
          </a:prstGeom>
        </p:spPr>
      </p:pic>
    </p:spTree>
    <p:extLst>
      <p:ext uri="{BB962C8B-B14F-4D97-AF65-F5344CB8AC3E}">
        <p14:creationId xmlns:p14="http://schemas.microsoft.com/office/powerpoint/2010/main" val="305027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2 Content Dark">
    <p:spTree>
      <p:nvGrpSpPr>
        <p:cNvPr id="1" name=""/>
        <p:cNvGrpSpPr/>
        <p:nvPr/>
      </p:nvGrpSpPr>
      <p:grpSpPr>
        <a:xfrm>
          <a:off x="0" y="0"/>
          <a:ext cx="0" cy="0"/>
          <a:chOff x="0" y="0"/>
          <a:chExt cx="0" cy="0"/>
        </a:xfrm>
      </p:grpSpPr>
      <p:pic>
        <p:nvPicPr>
          <p:cNvPr id="12" name="Picture 11" descr="BCPS background graphic design">
            <a:extLst>
              <a:ext uri="{FF2B5EF4-FFF2-40B4-BE49-F238E27FC236}">
                <a16:creationId xmlns:a16="http://schemas.microsoft.com/office/drawing/2014/main" id="{D9015E72-82AD-4F21-8728-37FD298DA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92"/>
            <a:ext cx="12192000" cy="6858000"/>
          </a:xfrm>
          <a:prstGeom prst="rect">
            <a:avLst/>
          </a:prstGeom>
        </p:spPr>
      </p:pic>
      <p:pic>
        <p:nvPicPr>
          <p:cNvPr id="15" name="Picture 14" descr="Team BCPs logo&#10;">
            <a:extLst>
              <a:ext uri="{FF2B5EF4-FFF2-40B4-BE49-F238E27FC236}">
                <a16:creationId xmlns:a16="http://schemas.microsoft.com/office/drawing/2014/main" id="{D233ABCA-717A-4EFF-8068-E22DB357F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067" y="56944"/>
            <a:ext cx="1230695" cy="1230695"/>
          </a:xfrm>
          <a:prstGeom prst="rect">
            <a:avLst/>
          </a:prstGeom>
        </p:spPr>
      </p:pic>
      <p:sp>
        <p:nvSpPr>
          <p:cNvPr id="6" name="Slide Number Placeholder 5"/>
          <p:cNvSpPr>
            <a:spLocks noGrp="1"/>
          </p:cNvSpPr>
          <p:nvPr>
            <p:ph type="sldNum" sz="quarter" idx="12"/>
          </p:nvPr>
        </p:nvSpPr>
        <p:spPr>
          <a:xfrm>
            <a:off x="8610600" y="6486984"/>
            <a:ext cx="2743200" cy="365125"/>
          </a:xfrm>
          <a:prstGeom prst="rect">
            <a:avLst/>
          </a:prstGeom>
        </p:spPr>
        <p:txBody>
          <a:bodyPr/>
          <a:lstStyle>
            <a:lvl1pPr algn="r">
              <a:defRPr sz="1600">
                <a:solidFill>
                  <a:schemeClr val="accent1">
                    <a:lumMod val="50000"/>
                  </a:schemeClr>
                </a:solidFill>
              </a:defRPr>
            </a:lvl1pPr>
          </a:lstStyle>
          <a:p>
            <a:fld id="{18536AE9-CEF8-4E74-B176-CD1C3BD0F415}" type="slidenum">
              <a:rPr lang="en-US" smtClean="0"/>
              <a:pPr/>
              <a:t>‹#›</a:t>
            </a:fld>
            <a:endParaRPr lang="en-US"/>
          </a:p>
        </p:txBody>
      </p:sp>
      <p:sp>
        <p:nvSpPr>
          <p:cNvPr id="10" name="Content Placeholder 9"/>
          <p:cNvSpPr>
            <a:spLocks noGrp="1"/>
          </p:cNvSpPr>
          <p:nvPr>
            <p:ph sz="quarter" idx="14"/>
          </p:nvPr>
        </p:nvSpPr>
        <p:spPr>
          <a:xfrm>
            <a:off x="621088" y="2442656"/>
            <a:ext cx="4868333" cy="2333625"/>
          </a:xfrm>
        </p:spPr>
        <p:txBody>
          <a:bodyPr/>
          <a:lstStyle>
            <a:lvl1pPr>
              <a:defRPr>
                <a:solidFill>
                  <a:schemeClr val="accent5">
                    <a:lumMod val="75000"/>
                  </a:schemeClr>
                </a:solidFill>
              </a:defRPr>
            </a:lvl1pPr>
            <a:lvl2pPr>
              <a:defRPr>
                <a:solidFill>
                  <a:schemeClr val="accent5">
                    <a:lumMod val="75000"/>
                  </a:schemeClr>
                </a:solidFill>
              </a:defRPr>
            </a:lvl2pPr>
            <a:lvl3pPr>
              <a:defRPr baseline="0">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5"/>
          </p:nvPr>
        </p:nvSpPr>
        <p:spPr>
          <a:xfrm>
            <a:off x="6082696" y="2442655"/>
            <a:ext cx="4955823" cy="2246312"/>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3">
            <a:extLst>
              <a:ext uri="{FF2B5EF4-FFF2-40B4-BE49-F238E27FC236}">
                <a16:creationId xmlns:a16="http://schemas.microsoft.com/office/drawing/2014/main" id="{B385BB47-3E72-47DE-9050-4C7BFBBF03EE}"/>
              </a:ext>
            </a:extLst>
          </p:cNvPr>
          <p:cNvSpPr>
            <a:spLocks noGrp="1"/>
          </p:cNvSpPr>
          <p:nvPr>
            <p:ph type="title" hasCustomPrompt="1"/>
          </p:nvPr>
        </p:nvSpPr>
        <p:spPr>
          <a:xfrm>
            <a:off x="618067" y="237485"/>
            <a:ext cx="10515600" cy="705415"/>
          </a:xfrm>
        </p:spPr>
        <p:txBody>
          <a:bodyPr>
            <a:normAutofit/>
          </a:bodyPr>
          <a:lstStyle>
            <a:lvl1pPr algn="ctr">
              <a:defRPr sz="5400" baseline="0">
                <a:solidFill>
                  <a:schemeClr val="bg1"/>
                </a:solidFill>
              </a:defRPr>
            </a:lvl1pPr>
          </a:lstStyle>
          <a:p>
            <a:r>
              <a:rPr lang="en-US"/>
              <a:t>Enter BCPS Title Here</a:t>
            </a:r>
          </a:p>
        </p:txBody>
      </p:sp>
      <p:sp>
        <p:nvSpPr>
          <p:cNvPr id="11" name="Text Placeholder 8">
            <a:extLst>
              <a:ext uri="{FF2B5EF4-FFF2-40B4-BE49-F238E27FC236}">
                <a16:creationId xmlns:a16="http://schemas.microsoft.com/office/drawing/2014/main" id="{B7FA9D07-DC58-4F6E-BA0C-709B32904B96}"/>
              </a:ext>
            </a:extLst>
          </p:cNvPr>
          <p:cNvSpPr>
            <a:spLocks noGrp="1"/>
          </p:cNvSpPr>
          <p:nvPr>
            <p:ph type="body" sz="quarter" idx="13" hasCustomPrompt="1"/>
          </p:nvPr>
        </p:nvSpPr>
        <p:spPr>
          <a:xfrm>
            <a:off x="618068" y="1405793"/>
            <a:ext cx="10392833" cy="835025"/>
          </a:xfrm>
        </p:spPr>
        <p:txBody>
          <a:bodyPr>
            <a:normAutofit/>
          </a:bodyPr>
          <a:lstStyle>
            <a:lvl1pPr marL="0" indent="0" algn="ctr">
              <a:buNone/>
              <a:defRPr sz="3600" baseline="0">
                <a:solidFill>
                  <a:srgbClr val="15ADC1"/>
                </a:solidFill>
              </a:defRPr>
            </a:lvl1pPr>
          </a:lstStyle>
          <a:p>
            <a:pPr lvl="0"/>
            <a:r>
              <a:rPr lang="en-US"/>
              <a:t>Enter Subtitle here</a:t>
            </a:r>
          </a:p>
        </p:txBody>
      </p:sp>
    </p:spTree>
    <p:extLst>
      <p:ext uri="{BB962C8B-B14F-4D97-AF65-F5344CB8AC3E}">
        <p14:creationId xmlns:p14="http://schemas.microsoft.com/office/powerpoint/2010/main" val="12837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List">
    <p:spTree>
      <p:nvGrpSpPr>
        <p:cNvPr id="1" name=""/>
        <p:cNvGrpSpPr/>
        <p:nvPr/>
      </p:nvGrpSpPr>
      <p:grpSpPr>
        <a:xfrm>
          <a:off x="0" y="0"/>
          <a:ext cx="0" cy="0"/>
          <a:chOff x="0" y="0"/>
          <a:chExt cx="0" cy="0"/>
        </a:xfrm>
      </p:grpSpPr>
      <p:pic>
        <p:nvPicPr>
          <p:cNvPr id="8" name="Picture 7" descr="BCPS background graphic design">
            <a:extLst>
              <a:ext uri="{FF2B5EF4-FFF2-40B4-BE49-F238E27FC236}">
                <a16:creationId xmlns:a16="http://schemas.microsoft.com/office/drawing/2014/main" id="{B2DCEE02-97AD-4EB9-8E4C-EB3FB3D311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92"/>
            <a:ext cx="12192000" cy="6858000"/>
          </a:xfrm>
          <a:prstGeom prst="rect">
            <a:avLst/>
          </a:prstGeom>
        </p:spPr>
      </p:pic>
      <p:pic>
        <p:nvPicPr>
          <p:cNvPr id="14" name="Picture 13" descr="Team BCPs logo&#10;">
            <a:extLst>
              <a:ext uri="{FF2B5EF4-FFF2-40B4-BE49-F238E27FC236}">
                <a16:creationId xmlns:a16="http://schemas.microsoft.com/office/drawing/2014/main" id="{E37B8753-5C57-412E-81CE-7FEB88F3ED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067" y="56944"/>
            <a:ext cx="1230695" cy="1230695"/>
          </a:xfrm>
          <a:prstGeom prst="rect">
            <a:avLst/>
          </a:prstGeom>
        </p:spPr>
      </p:pic>
      <p:sp>
        <p:nvSpPr>
          <p:cNvPr id="6" name="Slide Number Placeholder 5"/>
          <p:cNvSpPr>
            <a:spLocks noGrp="1"/>
          </p:cNvSpPr>
          <p:nvPr>
            <p:ph type="sldNum" sz="quarter" idx="12"/>
          </p:nvPr>
        </p:nvSpPr>
        <p:spPr>
          <a:xfrm>
            <a:off x="8610600" y="6486984"/>
            <a:ext cx="2743200" cy="365125"/>
          </a:xfrm>
          <a:prstGeom prst="rect">
            <a:avLst/>
          </a:prstGeom>
        </p:spPr>
        <p:txBody>
          <a:bodyPr/>
          <a:lstStyle>
            <a:lvl1pPr algn="r">
              <a:defRPr sz="1600">
                <a:solidFill>
                  <a:schemeClr val="accent1">
                    <a:lumMod val="50000"/>
                  </a:schemeClr>
                </a:solidFill>
              </a:defRPr>
            </a:lvl1pPr>
          </a:lstStyle>
          <a:p>
            <a:fld id="{18536AE9-CEF8-4E74-B176-CD1C3BD0F415}" type="slidenum">
              <a:rPr lang="en-US" smtClean="0"/>
              <a:pPr/>
              <a:t>‹#›</a:t>
            </a:fld>
            <a:endParaRPr lang="en-US"/>
          </a:p>
        </p:txBody>
      </p:sp>
      <p:sp>
        <p:nvSpPr>
          <p:cNvPr id="4" name="Title 3"/>
          <p:cNvSpPr>
            <a:spLocks noGrp="1"/>
          </p:cNvSpPr>
          <p:nvPr>
            <p:ph type="title" hasCustomPrompt="1"/>
          </p:nvPr>
        </p:nvSpPr>
        <p:spPr>
          <a:xfrm>
            <a:off x="618067" y="257515"/>
            <a:ext cx="10515600" cy="666029"/>
          </a:xfrm>
        </p:spPr>
        <p:txBody>
          <a:bodyPr>
            <a:normAutofit/>
          </a:bodyPr>
          <a:lstStyle>
            <a:lvl1pPr algn="ctr">
              <a:defRPr sz="5400" baseline="0">
                <a:solidFill>
                  <a:schemeClr val="bg1"/>
                </a:solidFill>
              </a:defRPr>
            </a:lvl1pPr>
          </a:lstStyle>
          <a:p>
            <a:r>
              <a:rPr lang="en-US"/>
              <a:t>Enter BCPS Title Here</a:t>
            </a:r>
          </a:p>
        </p:txBody>
      </p:sp>
      <p:sp>
        <p:nvSpPr>
          <p:cNvPr id="9" name="Text Placeholder 8"/>
          <p:cNvSpPr>
            <a:spLocks noGrp="1"/>
          </p:cNvSpPr>
          <p:nvPr>
            <p:ph type="body" sz="quarter" idx="13" hasCustomPrompt="1"/>
          </p:nvPr>
        </p:nvSpPr>
        <p:spPr>
          <a:xfrm>
            <a:off x="618068" y="1405793"/>
            <a:ext cx="10392833" cy="835025"/>
          </a:xfrm>
        </p:spPr>
        <p:txBody>
          <a:bodyPr>
            <a:normAutofit/>
          </a:bodyPr>
          <a:lstStyle>
            <a:lvl1pPr marL="0" indent="0" algn="ctr">
              <a:buNone/>
              <a:defRPr sz="3600" baseline="0">
                <a:solidFill>
                  <a:srgbClr val="15ADC1"/>
                </a:solidFill>
              </a:defRPr>
            </a:lvl1pPr>
          </a:lstStyle>
          <a:p>
            <a:pPr lvl="0"/>
            <a:r>
              <a:rPr lang="en-US"/>
              <a:t>Enter Subtitle here</a:t>
            </a:r>
          </a:p>
        </p:txBody>
      </p:sp>
      <p:sp>
        <p:nvSpPr>
          <p:cNvPr id="11" name="Text Placeholder 10"/>
          <p:cNvSpPr>
            <a:spLocks noGrp="1"/>
          </p:cNvSpPr>
          <p:nvPr>
            <p:ph type="body" sz="quarter" idx="14"/>
          </p:nvPr>
        </p:nvSpPr>
        <p:spPr>
          <a:xfrm>
            <a:off x="618067" y="2438007"/>
            <a:ext cx="6248400" cy="2246312"/>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49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1 Text">
    <p:spTree>
      <p:nvGrpSpPr>
        <p:cNvPr id="1" name=""/>
        <p:cNvGrpSpPr/>
        <p:nvPr/>
      </p:nvGrpSpPr>
      <p:grpSpPr>
        <a:xfrm>
          <a:off x="0" y="0"/>
          <a:ext cx="0" cy="0"/>
          <a:chOff x="0" y="0"/>
          <a:chExt cx="0" cy="0"/>
        </a:xfrm>
      </p:grpSpPr>
      <p:pic>
        <p:nvPicPr>
          <p:cNvPr id="8" name="Picture 7" descr="BCPS background graphic design">
            <a:extLst>
              <a:ext uri="{FF2B5EF4-FFF2-40B4-BE49-F238E27FC236}">
                <a16:creationId xmlns:a16="http://schemas.microsoft.com/office/drawing/2014/main" id="{7677219D-3D3C-4702-A975-999DA8ABC5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92"/>
            <a:ext cx="12192000" cy="6858000"/>
          </a:xfrm>
          <a:prstGeom prst="rect">
            <a:avLst/>
          </a:prstGeom>
        </p:spPr>
      </p:pic>
      <p:pic>
        <p:nvPicPr>
          <p:cNvPr id="14" name="Picture 13" descr="Team BCPs logo&#10;">
            <a:extLst>
              <a:ext uri="{FF2B5EF4-FFF2-40B4-BE49-F238E27FC236}">
                <a16:creationId xmlns:a16="http://schemas.microsoft.com/office/drawing/2014/main" id="{31A21362-E7CA-4EAC-A970-D17852E226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067" y="56944"/>
            <a:ext cx="1230695" cy="1230695"/>
          </a:xfrm>
          <a:prstGeom prst="rect">
            <a:avLst/>
          </a:prstGeom>
        </p:spPr>
      </p:pic>
      <p:sp>
        <p:nvSpPr>
          <p:cNvPr id="6" name="Slide Number Placeholder 5"/>
          <p:cNvSpPr>
            <a:spLocks noGrp="1"/>
          </p:cNvSpPr>
          <p:nvPr>
            <p:ph type="sldNum" sz="quarter" idx="12"/>
          </p:nvPr>
        </p:nvSpPr>
        <p:spPr>
          <a:xfrm>
            <a:off x="8610600" y="6486984"/>
            <a:ext cx="2743200" cy="365125"/>
          </a:xfrm>
          <a:prstGeom prst="rect">
            <a:avLst/>
          </a:prstGeom>
        </p:spPr>
        <p:txBody>
          <a:bodyPr/>
          <a:lstStyle>
            <a:lvl1pPr algn="r">
              <a:defRPr sz="1600">
                <a:solidFill>
                  <a:schemeClr val="accent1">
                    <a:lumMod val="50000"/>
                  </a:schemeClr>
                </a:solidFill>
              </a:defRPr>
            </a:lvl1pPr>
          </a:lstStyle>
          <a:p>
            <a:fld id="{18536AE9-CEF8-4E74-B176-CD1C3BD0F415}" type="slidenum">
              <a:rPr lang="en-US" smtClean="0"/>
              <a:pPr/>
              <a:t>‹#›</a:t>
            </a:fld>
            <a:endParaRPr lang="en-US"/>
          </a:p>
        </p:txBody>
      </p:sp>
      <p:sp>
        <p:nvSpPr>
          <p:cNvPr id="4" name="Title 3"/>
          <p:cNvSpPr>
            <a:spLocks noGrp="1"/>
          </p:cNvSpPr>
          <p:nvPr>
            <p:ph type="title" hasCustomPrompt="1"/>
          </p:nvPr>
        </p:nvSpPr>
        <p:spPr>
          <a:xfrm>
            <a:off x="618067" y="246629"/>
            <a:ext cx="10515600" cy="686059"/>
          </a:xfrm>
        </p:spPr>
        <p:txBody>
          <a:bodyPr>
            <a:normAutofit/>
          </a:bodyPr>
          <a:lstStyle>
            <a:lvl1pPr algn="ctr">
              <a:defRPr sz="5400" baseline="0">
                <a:solidFill>
                  <a:schemeClr val="bg1"/>
                </a:solidFill>
              </a:defRPr>
            </a:lvl1pPr>
          </a:lstStyle>
          <a:p>
            <a:r>
              <a:rPr lang="en-US"/>
              <a:t>Enter BCPS Title Here</a:t>
            </a:r>
          </a:p>
        </p:txBody>
      </p:sp>
      <p:sp>
        <p:nvSpPr>
          <p:cNvPr id="9" name="Text Placeholder 8"/>
          <p:cNvSpPr>
            <a:spLocks noGrp="1"/>
          </p:cNvSpPr>
          <p:nvPr>
            <p:ph type="body" sz="quarter" idx="13" hasCustomPrompt="1"/>
          </p:nvPr>
        </p:nvSpPr>
        <p:spPr>
          <a:xfrm>
            <a:off x="618068" y="1370596"/>
            <a:ext cx="10392833" cy="759114"/>
          </a:xfrm>
        </p:spPr>
        <p:txBody>
          <a:bodyPr>
            <a:normAutofit/>
          </a:bodyPr>
          <a:lstStyle>
            <a:lvl1pPr marL="0" indent="0" algn="ctr">
              <a:buNone/>
              <a:defRPr sz="3600" baseline="0">
                <a:solidFill>
                  <a:srgbClr val="15ADC1"/>
                </a:solidFill>
              </a:defRPr>
            </a:lvl1pPr>
          </a:lstStyle>
          <a:p>
            <a:pPr lvl="0"/>
            <a:r>
              <a:rPr lang="en-US"/>
              <a:t>Enter Subtitle here</a:t>
            </a:r>
          </a:p>
        </p:txBody>
      </p:sp>
      <p:sp>
        <p:nvSpPr>
          <p:cNvPr id="10" name="Content Placeholder 9"/>
          <p:cNvSpPr>
            <a:spLocks noGrp="1"/>
          </p:cNvSpPr>
          <p:nvPr>
            <p:ph sz="quarter" idx="14"/>
          </p:nvPr>
        </p:nvSpPr>
        <p:spPr>
          <a:xfrm>
            <a:off x="618068" y="2786064"/>
            <a:ext cx="6187017" cy="2770187"/>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14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Expanded Content">
    <p:spTree>
      <p:nvGrpSpPr>
        <p:cNvPr id="1" name=""/>
        <p:cNvGrpSpPr/>
        <p:nvPr/>
      </p:nvGrpSpPr>
      <p:grpSpPr>
        <a:xfrm>
          <a:off x="0" y="0"/>
          <a:ext cx="0" cy="0"/>
          <a:chOff x="0" y="0"/>
          <a:chExt cx="0" cy="0"/>
        </a:xfrm>
      </p:grpSpPr>
      <p:pic>
        <p:nvPicPr>
          <p:cNvPr id="8" name="Picture 7" descr="BCPS background graphic design">
            <a:extLst>
              <a:ext uri="{FF2B5EF4-FFF2-40B4-BE49-F238E27FC236}">
                <a16:creationId xmlns:a16="http://schemas.microsoft.com/office/drawing/2014/main" id="{148D8C7C-7EEA-4CA7-94AD-17BB0D5708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92"/>
            <a:ext cx="12192000" cy="6858000"/>
          </a:xfrm>
          <a:prstGeom prst="rect">
            <a:avLst/>
          </a:prstGeom>
        </p:spPr>
      </p:pic>
      <p:pic>
        <p:nvPicPr>
          <p:cNvPr id="14" name="Picture 13" descr="Team BCPs logo&#10;">
            <a:extLst>
              <a:ext uri="{FF2B5EF4-FFF2-40B4-BE49-F238E27FC236}">
                <a16:creationId xmlns:a16="http://schemas.microsoft.com/office/drawing/2014/main" id="{05CF2419-06A2-43D3-80F4-59F89886C3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067" y="56944"/>
            <a:ext cx="1230695" cy="1230695"/>
          </a:xfrm>
          <a:prstGeom prst="rect">
            <a:avLst/>
          </a:prstGeom>
        </p:spPr>
      </p:pic>
      <p:sp>
        <p:nvSpPr>
          <p:cNvPr id="6" name="Slide Number Placeholder 5"/>
          <p:cNvSpPr>
            <a:spLocks noGrp="1"/>
          </p:cNvSpPr>
          <p:nvPr>
            <p:ph type="sldNum" sz="quarter" idx="12"/>
          </p:nvPr>
        </p:nvSpPr>
        <p:spPr>
          <a:xfrm>
            <a:off x="8610600" y="6486984"/>
            <a:ext cx="2743200" cy="365125"/>
          </a:xfrm>
          <a:prstGeom prst="rect">
            <a:avLst/>
          </a:prstGeom>
        </p:spPr>
        <p:txBody>
          <a:bodyPr/>
          <a:lstStyle>
            <a:lvl1pPr algn="r">
              <a:defRPr sz="1600">
                <a:solidFill>
                  <a:schemeClr val="accent1">
                    <a:lumMod val="50000"/>
                  </a:schemeClr>
                </a:solidFill>
              </a:defRPr>
            </a:lvl1pPr>
          </a:lstStyle>
          <a:p>
            <a:fld id="{18536AE9-CEF8-4E74-B176-CD1C3BD0F415}" type="slidenum">
              <a:rPr lang="en-US" smtClean="0"/>
              <a:pPr/>
              <a:t>‹#›</a:t>
            </a:fld>
            <a:endParaRPr lang="en-US"/>
          </a:p>
        </p:txBody>
      </p:sp>
      <p:sp>
        <p:nvSpPr>
          <p:cNvPr id="4" name="Title 3"/>
          <p:cNvSpPr>
            <a:spLocks noGrp="1"/>
          </p:cNvSpPr>
          <p:nvPr>
            <p:ph type="title" hasCustomPrompt="1"/>
          </p:nvPr>
        </p:nvSpPr>
        <p:spPr>
          <a:xfrm>
            <a:off x="618067" y="257515"/>
            <a:ext cx="10515600" cy="656885"/>
          </a:xfrm>
        </p:spPr>
        <p:txBody>
          <a:bodyPr>
            <a:normAutofit/>
          </a:bodyPr>
          <a:lstStyle>
            <a:lvl1pPr algn="ctr">
              <a:defRPr lang="en-US" sz="5400" kern="1200" baseline="0" dirty="0">
                <a:solidFill>
                  <a:schemeClr val="bg1"/>
                </a:solidFill>
                <a:latin typeface="+mj-lt"/>
                <a:ea typeface="+mj-ea"/>
                <a:cs typeface="+mj-cs"/>
              </a:defRPr>
            </a:lvl1pPr>
          </a:lstStyle>
          <a:p>
            <a:r>
              <a:rPr lang="en-US"/>
              <a:t>Enter BCPS Title Here</a:t>
            </a:r>
          </a:p>
        </p:txBody>
      </p:sp>
      <p:sp>
        <p:nvSpPr>
          <p:cNvPr id="10" name="Content Placeholder 9"/>
          <p:cNvSpPr>
            <a:spLocks noGrp="1"/>
          </p:cNvSpPr>
          <p:nvPr>
            <p:ph sz="quarter" idx="14"/>
          </p:nvPr>
        </p:nvSpPr>
        <p:spPr>
          <a:xfrm>
            <a:off x="1592036" y="2238181"/>
            <a:ext cx="8768444" cy="3131205"/>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18068" y="1369217"/>
            <a:ext cx="10392833" cy="835025"/>
          </a:xfrm>
        </p:spPr>
        <p:txBody>
          <a:bodyPr>
            <a:normAutofit/>
          </a:bodyPr>
          <a:lstStyle>
            <a:lvl1pPr marL="0" indent="0" algn="ctr">
              <a:buNone/>
              <a:defRPr sz="3600" baseline="0">
                <a:solidFill>
                  <a:srgbClr val="15ADC1"/>
                </a:solidFill>
              </a:defRPr>
            </a:lvl1pPr>
          </a:lstStyle>
          <a:p>
            <a:pPr lvl="0"/>
            <a:r>
              <a:rPr lang="en-US"/>
              <a:t>Enter Subtitle here</a:t>
            </a:r>
          </a:p>
        </p:txBody>
      </p:sp>
    </p:spTree>
    <p:extLst>
      <p:ext uri="{BB962C8B-B14F-4D97-AF65-F5344CB8AC3E}">
        <p14:creationId xmlns:p14="http://schemas.microsoft.com/office/powerpoint/2010/main" val="993925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884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6"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jpeg"/><Relationship Id="rId7"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cps.discoveryeducation.com/learn/player/82b9f049-1c86-4b6c-9330-87c6bdd3838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ustomXml" Target="../ink/ink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jdamico@bcp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mailto:pm@bcp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forms.office.com/r/Lk2b7Zqb2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mailto:jdamico@bcps.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hyperlink" Target="mailto:cschumacker@bcps.org" TargetMode="External"/><Relationship Id="rId4" Type="http://schemas.openxmlformats.org/officeDocument/2006/relationships/hyperlink" Target="mailto:twendland@bcp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C08ADD-6408-4A6F-8D8B-F2FF00E16DBC}"/>
              </a:ext>
            </a:extLst>
          </p:cNvPr>
          <p:cNvSpPr>
            <a:spLocks noGrp="1"/>
          </p:cNvSpPr>
          <p:nvPr>
            <p:ph type="ctrTitle"/>
          </p:nvPr>
        </p:nvSpPr>
        <p:spPr>
          <a:xfrm>
            <a:off x="142715" y="4036204"/>
            <a:ext cx="9051010" cy="1023435"/>
          </a:xfrm>
        </p:spPr>
        <p:txBody>
          <a:bodyPr>
            <a:noAutofit/>
          </a:bodyPr>
          <a:lstStyle/>
          <a:p>
            <a:r>
              <a:rPr lang="en-US" b="1" i="1">
                <a:effectLst>
                  <a:outerShdw blurRad="38100" dist="38100" dir="2700000" algn="tl">
                    <a:srgbClr val="000000">
                      <a:alpha val="43137"/>
                    </a:srgbClr>
                  </a:outerShdw>
                </a:effectLst>
              </a:rPr>
              <a:t>Secondary Science Professional Study Day</a:t>
            </a:r>
            <a:br>
              <a:rPr lang="en-US" b="1" i="1">
                <a:effectLst>
                  <a:outerShdw blurRad="38100" dist="38100" dir="2700000" algn="tl">
                    <a:srgbClr val="000000">
                      <a:alpha val="43137"/>
                    </a:srgbClr>
                  </a:outerShdw>
                </a:effectLst>
              </a:rPr>
            </a:br>
            <a:r>
              <a:rPr lang="en-US" sz="3200" b="1" i="1">
                <a:effectLst>
                  <a:outerShdw blurRad="38100" dist="38100" dir="2700000" algn="tl">
                    <a:srgbClr val="000000">
                      <a:alpha val="43137"/>
                    </a:srgbClr>
                  </a:outerShdw>
                </a:effectLst>
              </a:rPr>
              <a:t> </a:t>
            </a:r>
            <a:br>
              <a:rPr lang="en-US" sz="3200"/>
            </a:br>
            <a:r>
              <a:rPr lang="en-US" sz="4800" i="1">
                <a:effectLst>
                  <a:outerShdw blurRad="38100" dist="38100" dir="2700000" algn="tl">
                    <a:srgbClr val="000000">
                      <a:alpha val="43137"/>
                    </a:srgbClr>
                  </a:outerShdw>
                </a:effectLst>
                <a:cs typeface="Calibri"/>
              </a:rPr>
              <a:t>August 23, 2022</a:t>
            </a:r>
          </a:p>
        </p:txBody>
      </p:sp>
    </p:spTree>
    <p:extLst>
      <p:ext uri="{BB962C8B-B14F-4D97-AF65-F5344CB8AC3E}">
        <p14:creationId xmlns:p14="http://schemas.microsoft.com/office/powerpoint/2010/main" val="231132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4" name="Text Placeholder 3"/>
          <p:cNvSpPr>
            <a:spLocks noGrp="1"/>
          </p:cNvSpPr>
          <p:nvPr>
            <p:ph type="body" sz="quarter" idx="14"/>
          </p:nvPr>
        </p:nvSpPr>
        <p:spPr>
          <a:xfrm>
            <a:off x="346365" y="1274618"/>
            <a:ext cx="11668992" cy="5354782"/>
          </a:xfrm>
        </p:spPr>
        <p:txBody>
          <a:bodyPr>
            <a:normAutofit/>
          </a:bodyPr>
          <a:lstStyle/>
          <a:p>
            <a:pPr marL="514350" indent="-514350">
              <a:lnSpc>
                <a:spcPct val="110000"/>
              </a:lnSpc>
              <a:buFont typeface="+mj-lt"/>
              <a:buAutoNum type="arabicPeriod"/>
            </a:pPr>
            <a:r>
              <a:rPr lang="en-US" sz="3500">
                <a:effectLst/>
                <a:latin typeface="Calibri" panose="020F0502020204030204" pitchFamily="34" charset="0"/>
                <a:ea typeface="Calibri" panose="020F0502020204030204" pitchFamily="34" charset="0"/>
                <a:cs typeface="Times New Roman" panose="02020603050405020304" pitchFamily="18" charset="0"/>
              </a:rPr>
              <a:t>Review these resources (posted in the 2022 PSD folder in Schoology</a:t>
            </a:r>
            <a:r>
              <a:rPr lang="en-US" sz="35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350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bringingscienceback</a:t>
            </a:r>
            <a:r>
              <a:rPr lang="en-US" sz="35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Common Resources</a:t>
            </a:r>
            <a:r>
              <a:rPr lang="en-US" sz="3500">
                <a:effectLst/>
                <a:latin typeface="Calibri" panose="020F0502020204030204" pitchFamily="34" charset="0"/>
                <a:ea typeface="Calibri" panose="020F0502020204030204" pitchFamily="34" charset="0"/>
                <a:cs typeface="Times New Roman" panose="02020603050405020304" pitchFamily="18" charset="0"/>
              </a:rPr>
              <a:t>):</a:t>
            </a:r>
          </a:p>
          <a:p>
            <a:pPr lvl="1"/>
            <a:r>
              <a:rPr lang="en-US" sz="3200">
                <a:effectLst/>
                <a:latin typeface="Calibri" panose="020F0502020204030204" pitchFamily="34" charset="0"/>
                <a:ea typeface="Calibri" panose="020F0502020204030204" pitchFamily="34" charset="0"/>
                <a:cs typeface="Times New Roman" panose="02020603050405020304" pitchFamily="18" charset="0"/>
              </a:rPr>
              <a:t>New Vision for Science Education </a:t>
            </a:r>
          </a:p>
          <a:p>
            <a:pPr lvl="1"/>
            <a:r>
              <a:rPr lang="en-US" sz="3200">
                <a:effectLst/>
                <a:latin typeface="Calibri" panose="020F0502020204030204" pitchFamily="34" charset="0"/>
                <a:ea typeface="Calibri" panose="020F0502020204030204" pitchFamily="34" charset="0"/>
                <a:cs typeface="Times New Roman" panose="02020603050405020304" pitchFamily="18" charset="0"/>
              </a:rPr>
              <a:t>3-D Lesson Screening Tool</a:t>
            </a:r>
          </a:p>
          <a:p>
            <a:pPr marL="0" indent="0">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C371C25B-415B-CE74-F42C-4E72153F68AB}"/>
              </a:ext>
            </a:extLst>
          </p:cNvPr>
          <p:cNvGrpSpPr/>
          <p:nvPr/>
        </p:nvGrpSpPr>
        <p:grpSpPr>
          <a:xfrm>
            <a:off x="3505199" y="3685309"/>
            <a:ext cx="8196659" cy="3073575"/>
            <a:chOff x="2701637" y="3498273"/>
            <a:chExt cx="9000222" cy="3260611"/>
          </a:xfrm>
        </p:grpSpPr>
        <p:pic>
          <p:nvPicPr>
            <p:cNvPr id="7" name="Picture 6">
              <a:extLst>
                <a:ext uri="{FF2B5EF4-FFF2-40B4-BE49-F238E27FC236}">
                  <a16:creationId xmlns:a16="http://schemas.microsoft.com/office/drawing/2014/main" id="{A9926296-825E-4C8B-B7B0-330FC8989B02}"/>
                </a:ext>
              </a:extLst>
            </p:cNvPr>
            <p:cNvPicPr>
              <a:picLocks noChangeAspect="1"/>
            </p:cNvPicPr>
            <p:nvPr/>
          </p:nvPicPr>
          <p:blipFill>
            <a:blip r:embed="rId3"/>
            <a:stretch>
              <a:fillRect/>
            </a:stretch>
          </p:blipFill>
          <p:spPr>
            <a:xfrm>
              <a:off x="2701637" y="3498273"/>
              <a:ext cx="9000222" cy="3260611"/>
            </a:xfrm>
            <a:prstGeom prst="rect">
              <a:avLst/>
            </a:prstGeom>
          </p:spPr>
        </p:pic>
        <p:sp>
          <p:nvSpPr>
            <p:cNvPr id="8" name="Oval 7">
              <a:extLst>
                <a:ext uri="{FF2B5EF4-FFF2-40B4-BE49-F238E27FC236}">
                  <a16:creationId xmlns:a16="http://schemas.microsoft.com/office/drawing/2014/main" id="{611439E1-6EA7-8D90-CF2D-E0E9781601B0}"/>
                </a:ext>
              </a:extLst>
            </p:cNvPr>
            <p:cNvSpPr/>
            <p:nvPr/>
          </p:nvSpPr>
          <p:spPr>
            <a:xfrm>
              <a:off x="4281055" y="5361709"/>
              <a:ext cx="3837709" cy="748146"/>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169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4" name="Text Placeholder 3"/>
          <p:cNvSpPr>
            <a:spLocks noGrp="1"/>
          </p:cNvSpPr>
          <p:nvPr>
            <p:ph type="body" sz="quarter" idx="14"/>
          </p:nvPr>
        </p:nvSpPr>
        <p:spPr>
          <a:xfrm>
            <a:off x="2913754" y="1274618"/>
            <a:ext cx="9101603" cy="5354782"/>
          </a:xfrm>
        </p:spPr>
        <p:txBody>
          <a:bodyPr>
            <a:normAutofit/>
          </a:bodyPr>
          <a:lstStyle/>
          <a:p>
            <a:pPr marL="514350" indent="-514350">
              <a:lnSpc>
                <a:spcPct val="110000"/>
              </a:lnSpc>
              <a:buFont typeface="+mj-lt"/>
              <a:buAutoNum type="arabicPeriod" startAt="2"/>
            </a:pPr>
            <a:r>
              <a:rPr lang="en-US" sz="3500">
                <a:latin typeface="Calibri" panose="020F0502020204030204" pitchFamily="34" charset="0"/>
                <a:ea typeface="Calibri" panose="020F0502020204030204" pitchFamily="34" charset="0"/>
                <a:cs typeface="Times New Roman" panose="02020603050405020304" pitchFamily="18" charset="0"/>
              </a:rPr>
              <a:t>R</a:t>
            </a:r>
            <a:r>
              <a:rPr lang="en-US" sz="3500">
                <a:effectLst/>
                <a:latin typeface="Calibri" panose="020F0502020204030204" pitchFamily="34" charset="0"/>
                <a:ea typeface="Calibri" panose="020F0502020204030204" pitchFamily="34" charset="0"/>
                <a:cs typeface="Times New Roman" panose="02020603050405020304" pitchFamily="18" charset="0"/>
              </a:rPr>
              <a:t>ecord how these resources align to:</a:t>
            </a:r>
          </a:p>
          <a:p>
            <a:pPr lvl="1"/>
            <a:r>
              <a:rPr lang="en-US" sz="3200">
                <a:effectLst/>
                <a:latin typeface="Calibri" panose="020F0502020204030204" pitchFamily="34" charset="0"/>
                <a:ea typeface="Calibri" panose="020F0502020204030204" pitchFamily="34" charset="0"/>
                <a:cs typeface="Times New Roman" panose="02020603050405020304" pitchFamily="18" charset="0"/>
              </a:rPr>
              <a:t>what you and your students enjoy about science</a:t>
            </a:r>
          </a:p>
          <a:p>
            <a:pPr lvl="1"/>
            <a:r>
              <a:rPr lang="en-US" sz="3200">
                <a:effectLst/>
                <a:latin typeface="Calibri" panose="020F0502020204030204" pitchFamily="34" charset="0"/>
                <a:ea typeface="Calibri" panose="020F0502020204030204" pitchFamily="34" charset="0"/>
                <a:cs typeface="Times New Roman" panose="02020603050405020304" pitchFamily="18" charset="0"/>
              </a:rPr>
              <a:t>what you would like to see more of/less of</a:t>
            </a:r>
            <a:r>
              <a:rPr lang="en-US" sz="3200">
                <a:latin typeface="Calibri" panose="020F0502020204030204" pitchFamily="34" charset="0"/>
                <a:ea typeface="Calibri" panose="020F0502020204030204" pitchFamily="34" charset="0"/>
                <a:cs typeface="Times New Roman" panose="02020603050405020304" pitchFamily="18" charset="0"/>
              </a:rPr>
              <a:t> in your science classroom</a:t>
            </a:r>
            <a:endParaRPr lang="en-US" sz="5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lassroom Science Assessment Examples | Wisconsin Department of Public  Instruction">
            <a:extLst>
              <a:ext uri="{FF2B5EF4-FFF2-40B4-BE49-F238E27FC236}">
                <a16:creationId xmlns:a16="http://schemas.microsoft.com/office/drawing/2014/main" id="{C18B44DC-25D5-423B-8D9A-64BF5C2C8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72" y="2285548"/>
            <a:ext cx="2390746" cy="2757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963951-EB64-3697-1C10-54B7E3A555E0}"/>
              </a:ext>
            </a:extLst>
          </p:cNvPr>
          <p:cNvPicPr>
            <a:picLocks noChangeAspect="1"/>
          </p:cNvPicPr>
          <p:nvPr/>
        </p:nvPicPr>
        <p:blipFill>
          <a:blip r:embed="rId4"/>
          <a:stretch>
            <a:fillRect/>
          </a:stretch>
        </p:blipFill>
        <p:spPr>
          <a:xfrm>
            <a:off x="3451148" y="3611056"/>
            <a:ext cx="8026813" cy="2863997"/>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674F8AC-5F69-00F4-3E08-51EFA69C507D}"/>
                  </a:ext>
                </a:extLst>
              </p14:cNvPr>
              <p14:cNvContentPartPr/>
              <p14:nvPr/>
            </p14:nvContentPartPr>
            <p14:xfrm>
              <a:off x="6691898" y="3878913"/>
              <a:ext cx="3606480" cy="98280"/>
            </p14:xfrm>
          </p:contentPart>
        </mc:Choice>
        <mc:Fallback xmlns="">
          <p:pic>
            <p:nvPicPr>
              <p:cNvPr id="10" name="Ink 9">
                <a:extLst>
                  <a:ext uri="{FF2B5EF4-FFF2-40B4-BE49-F238E27FC236}">
                    <a16:creationId xmlns:a16="http://schemas.microsoft.com/office/drawing/2014/main" id="{E674F8AC-5F69-00F4-3E08-51EFA69C507D}"/>
                  </a:ext>
                </a:extLst>
              </p:cNvPr>
              <p:cNvPicPr/>
              <p:nvPr/>
            </p:nvPicPr>
            <p:blipFill>
              <a:blip r:embed="rId6"/>
              <a:stretch>
                <a:fillRect/>
              </a:stretch>
            </p:blipFill>
            <p:spPr>
              <a:xfrm>
                <a:off x="6637898" y="3770913"/>
                <a:ext cx="37141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BE1A2974-5E1C-5305-F0B6-D7F438245880}"/>
                  </a:ext>
                </a:extLst>
              </p14:cNvPr>
              <p14:cNvContentPartPr/>
              <p14:nvPr/>
            </p14:nvContentPartPr>
            <p14:xfrm>
              <a:off x="6608378" y="3919593"/>
              <a:ext cx="3739320" cy="56880"/>
            </p14:xfrm>
          </p:contentPart>
        </mc:Choice>
        <mc:Fallback xmlns="">
          <p:pic>
            <p:nvPicPr>
              <p:cNvPr id="11" name="Ink 10">
                <a:extLst>
                  <a:ext uri="{FF2B5EF4-FFF2-40B4-BE49-F238E27FC236}">
                    <a16:creationId xmlns:a16="http://schemas.microsoft.com/office/drawing/2014/main" id="{BE1A2974-5E1C-5305-F0B6-D7F438245880}"/>
                  </a:ext>
                </a:extLst>
              </p:cNvPr>
              <p:cNvPicPr/>
              <p:nvPr/>
            </p:nvPicPr>
            <p:blipFill>
              <a:blip r:embed="rId8"/>
              <a:stretch>
                <a:fillRect/>
              </a:stretch>
            </p:blipFill>
            <p:spPr>
              <a:xfrm>
                <a:off x="6554378" y="3810905"/>
                <a:ext cx="3846960" cy="273894"/>
              </a:xfrm>
              <a:prstGeom prst="rect">
                <a:avLst/>
              </a:prstGeom>
            </p:spPr>
          </p:pic>
        </mc:Fallback>
      </mc:AlternateContent>
    </p:spTree>
    <p:extLst>
      <p:ext uri="{BB962C8B-B14F-4D97-AF65-F5344CB8AC3E}">
        <p14:creationId xmlns:p14="http://schemas.microsoft.com/office/powerpoint/2010/main" val="81771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8F6-492B-EB6D-FE44-889D272B5320}"/>
              </a:ext>
            </a:extLst>
          </p:cNvPr>
          <p:cNvSpPr>
            <a:spLocks noGrp="1"/>
          </p:cNvSpPr>
          <p:nvPr>
            <p:ph type="title"/>
          </p:nvPr>
        </p:nvSpPr>
        <p:spPr>
          <a:xfrm>
            <a:off x="896258" y="0"/>
            <a:ext cx="10515600" cy="997853"/>
          </a:xfrm>
        </p:spPr>
        <p:txBody>
          <a:bodyPr/>
          <a:lstStyle/>
          <a:p>
            <a:r>
              <a:rPr lang="en-US" b="1"/>
              <a:t>Science is #phenomenal!</a:t>
            </a:r>
          </a:p>
        </p:txBody>
      </p:sp>
      <p:sp>
        <p:nvSpPr>
          <p:cNvPr id="3" name="Text Placeholder 2">
            <a:extLst>
              <a:ext uri="{FF2B5EF4-FFF2-40B4-BE49-F238E27FC236}">
                <a16:creationId xmlns:a16="http://schemas.microsoft.com/office/drawing/2014/main" id="{9F97238E-60BD-BE85-6A37-85C3BDFEB96F}"/>
              </a:ext>
            </a:extLst>
          </p:cNvPr>
          <p:cNvSpPr>
            <a:spLocks noGrp="1"/>
          </p:cNvSpPr>
          <p:nvPr>
            <p:ph type="body" sz="quarter" idx="13"/>
          </p:nvPr>
        </p:nvSpPr>
        <p:spPr>
          <a:xfrm>
            <a:off x="618068" y="1414937"/>
            <a:ext cx="10793790" cy="835025"/>
          </a:xfrm>
        </p:spPr>
        <p:txBody>
          <a:bodyPr>
            <a:normAutofit/>
          </a:bodyPr>
          <a:lstStyle/>
          <a:p>
            <a:r>
              <a:rPr lang="en-US" sz="4000" b="1" i="1"/>
              <a:t>Think “figuring out” versus “learning about”…</a:t>
            </a:r>
          </a:p>
          <a:p>
            <a:endParaRPr lang="en-US"/>
          </a:p>
        </p:txBody>
      </p:sp>
      <p:sp>
        <p:nvSpPr>
          <p:cNvPr id="4" name="Text Placeholder 3">
            <a:extLst>
              <a:ext uri="{FF2B5EF4-FFF2-40B4-BE49-F238E27FC236}">
                <a16:creationId xmlns:a16="http://schemas.microsoft.com/office/drawing/2014/main" id="{337A9B7B-069B-22D2-CDA4-B2A4D0858DEA}"/>
              </a:ext>
            </a:extLst>
          </p:cNvPr>
          <p:cNvSpPr>
            <a:spLocks noGrp="1"/>
          </p:cNvSpPr>
          <p:nvPr>
            <p:ph type="body" sz="quarter" idx="14"/>
          </p:nvPr>
        </p:nvSpPr>
        <p:spPr>
          <a:xfrm>
            <a:off x="618067" y="2456294"/>
            <a:ext cx="7583824" cy="4041488"/>
          </a:xfrm>
        </p:spPr>
        <p:txBody>
          <a:bodyPr>
            <a:normAutofit/>
          </a:bodyPr>
          <a:lstStyle/>
          <a:p>
            <a:pPr marL="342900" marR="0" lvl="0" indent="-342900" fontAlgn="base">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rPr>
              <a:t>What might students figure out or make sense of from this phenomenon (DCIs)?</a:t>
            </a:r>
          </a:p>
          <a:p>
            <a:pPr marL="342900" marR="0" lvl="0" indent="-342900" fontAlgn="base">
              <a:spcBef>
                <a:spcPts val="0"/>
              </a:spcBef>
              <a:spcAft>
                <a:spcPts val="0"/>
              </a:spcAft>
              <a:buFont typeface="Symbol" panose="05050102010706020507" pitchFamily="18" charset="2"/>
              <a:buChar char=""/>
            </a:pPr>
            <a:endParaRPr lang="en-US" sz="32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rPr>
              <a:t>What SEPs might they engage in as they are figuring things out?</a:t>
            </a:r>
          </a:p>
          <a:p>
            <a:pPr marL="342900" marR="0" lvl="0" indent="-342900" fontAlgn="base">
              <a:spcBef>
                <a:spcPts val="0"/>
              </a:spcBef>
              <a:spcAft>
                <a:spcPts val="0"/>
              </a:spcAft>
              <a:buFont typeface="Symbol" panose="05050102010706020507" pitchFamily="18" charset="2"/>
              <a:buChar char=""/>
            </a:pPr>
            <a:endParaRPr lang="en-US" sz="3200">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rPr>
              <a:t>What CCCs might they use to support their sensemaking?</a:t>
            </a:r>
            <a:endParaRPr lang="en-US" sz="4400"/>
          </a:p>
        </p:txBody>
      </p:sp>
      <p:pic>
        <p:nvPicPr>
          <p:cNvPr id="6" name="Picture 2" descr="Classroom Science Assessment Examples | Wisconsin Department of Public  Instruction">
            <a:extLst>
              <a:ext uri="{FF2B5EF4-FFF2-40B4-BE49-F238E27FC236}">
                <a16:creationId xmlns:a16="http://schemas.microsoft.com/office/drawing/2014/main" id="{CE03342C-FEEF-C319-2A8E-D7A66E37C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145" y="2249962"/>
            <a:ext cx="3152787" cy="363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8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8F6-492B-EB6D-FE44-889D272B5320}"/>
              </a:ext>
            </a:extLst>
          </p:cNvPr>
          <p:cNvSpPr>
            <a:spLocks noGrp="1"/>
          </p:cNvSpPr>
          <p:nvPr>
            <p:ph type="title"/>
          </p:nvPr>
        </p:nvSpPr>
        <p:spPr>
          <a:xfrm>
            <a:off x="896258" y="0"/>
            <a:ext cx="10515600" cy="997853"/>
          </a:xfrm>
        </p:spPr>
        <p:txBody>
          <a:bodyPr/>
          <a:lstStyle/>
          <a:p>
            <a:r>
              <a:rPr lang="en-US" b="1" dirty="0"/>
              <a:t>Science is #phenomenal!</a:t>
            </a:r>
          </a:p>
        </p:txBody>
      </p:sp>
      <p:sp>
        <p:nvSpPr>
          <p:cNvPr id="3" name="Text Placeholder 2">
            <a:extLst>
              <a:ext uri="{FF2B5EF4-FFF2-40B4-BE49-F238E27FC236}">
                <a16:creationId xmlns:a16="http://schemas.microsoft.com/office/drawing/2014/main" id="{9F97238E-60BD-BE85-6A37-85C3BDFEB96F}"/>
              </a:ext>
            </a:extLst>
          </p:cNvPr>
          <p:cNvSpPr>
            <a:spLocks noGrp="1"/>
          </p:cNvSpPr>
          <p:nvPr>
            <p:ph type="body" sz="quarter" idx="13"/>
          </p:nvPr>
        </p:nvSpPr>
        <p:spPr>
          <a:xfrm>
            <a:off x="699105" y="1206395"/>
            <a:ext cx="10793790" cy="835025"/>
          </a:xfrm>
        </p:spPr>
        <p:txBody>
          <a:bodyPr>
            <a:normAutofit/>
          </a:bodyPr>
          <a:lstStyle/>
          <a:p>
            <a:r>
              <a:rPr lang="en-US" sz="4000" b="1" i="1" dirty="0"/>
              <a:t>Grade 6 – Ecosystem Interactions</a:t>
            </a:r>
          </a:p>
          <a:p>
            <a:endParaRPr lang="en-US" dirty="0"/>
          </a:p>
        </p:txBody>
      </p:sp>
      <p:pic>
        <p:nvPicPr>
          <p:cNvPr id="2050" name="Picture 2">
            <a:hlinkClick r:id="rId3"/>
            <a:extLst>
              <a:ext uri="{FF2B5EF4-FFF2-40B4-BE49-F238E27FC236}">
                <a16:creationId xmlns:a16="http://schemas.microsoft.com/office/drawing/2014/main" id="{7FE77F82-C948-AFF8-46AB-C6AC049B0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452" y="2041420"/>
            <a:ext cx="8431211" cy="42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3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3" name="Text Placeholder 2">
            <a:extLst>
              <a:ext uri="{FF2B5EF4-FFF2-40B4-BE49-F238E27FC236}">
                <a16:creationId xmlns:a16="http://schemas.microsoft.com/office/drawing/2014/main" id="{00C16D0E-77A9-4F15-B7B2-21494C4E61BA}"/>
              </a:ext>
            </a:extLst>
          </p:cNvPr>
          <p:cNvSpPr>
            <a:spLocks noGrp="1"/>
          </p:cNvSpPr>
          <p:nvPr>
            <p:ph type="body" sz="quarter" idx="13"/>
          </p:nvPr>
        </p:nvSpPr>
        <p:spPr>
          <a:xfrm>
            <a:off x="746655" y="1102970"/>
            <a:ext cx="10392833" cy="835025"/>
          </a:xfrm>
        </p:spPr>
        <p:txBody>
          <a:bodyPr>
            <a:normAutofit/>
          </a:bodyPr>
          <a:lstStyle/>
          <a:p>
            <a:r>
              <a:rPr lang="en-US" sz="4400" b="1" i="1"/>
              <a:t>Groupwork via a blended approach</a:t>
            </a:r>
          </a:p>
        </p:txBody>
      </p:sp>
      <p:sp>
        <p:nvSpPr>
          <p:cNvPr id="4" name="Text Placeholder 3"/>
          <p:cNvSpPr>
            <a:spLocks noGrp="1"/>
          </p:cNvSpPr>
          <p:nvPr>
            <p:ph type="body" sz="quarter" idx="14"/>
          </p:nvPr>
        </p:nvSpPr>
        <p:spPr>
          <a:xfrm>
            <a:off x="465666" y="1937995"/>
            <a:ext cx="11260668" cy="3817036"/>
          </a:xfrm>
        </p:spPr>
        <p:txBody>
          <a:bodyPr>
            <a:normAutofit/>
          </a:bodyPr>
          <a:lstStyle/>
          <a:p>
            <a:r>
              <a:rPr lang="en-US" sz="3600">
                <a:latin typeface="Calibri" panose="020F0502020204030204" pitchFamily="34" charset="0"/>
                <a:ea typeface="Calibri" panose="020F0502020204030204" pitchFamily="34" charset="0"/>
                <a:cs typeface="Times New Roman" panose="02020603050405020304" pitchFamily="18" charset="0"/>
              </a:rPr>
              <a:t>We’ve selected a recommended resource from Unit 1</a:t>
            </a:r>
          </a:p>
          <a:p>
            <a:r>
              <a:rPr lang="en-US" sz="3600">
                <a:latin typeface="Calibri" panose="020F0502020204030204" pitchFamily="34" charset="0"/>
                <a:ea typeface="Calibri" panose="020F0502020204030204" pitchFamily="34" charset="0"/>
                <a:cs typeface="Times New Roman" panose="02020603050405020304" pitchFamily="18" charset="0"/>
              </a:rPr>
              <a:t>“handout” if applicable is available in grade level/course folder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lassroom Science Assessment Examples | Wisconsin Department of Public  Instruction">
            <a:extLst>
              <a:ext uri="{FF2B5EF4-FFF2-40B4-BE49-F238E27FC236}">
                <a16:creationId xmlns:a16="http://schemas.microsoft.com/office/drawing/2014/main" id="{3614F23B-B4BF-17AC-2AF1-10F4D02CC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958" y="3595589"/>
            <a:ext cx="2596188" cy="2994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2381F9-D17F-B7E4-86C5-FAEC2D1333A2}"/>
              </a:ext>
            </a:extLst>
          </p:cNvPr>
          <p:cNvPicPr>
            <a:picLocks noChangeAspect="1"/>
          </p:cNvPicPr>
          <p:nvPr/>
        </p:nvPicPr>
        <p:blipFill>
          <a:blip r:embed="rId4"/>
          <a:stretch>
            <a:fillRect/>
          </a:stretch>
        </p:blipFill>
        <p:spPr>
          <a:xfrm>
            <a:off x="5140037" y="3270113"/>
            <a:ext cx="5999452" cy="3180090"/>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2782EAA5-15DF-F9CD-E80F-EC22474C5B02}"/>
                  </a:ext>
                </a:extLst>
              </p14:cNvPr>
              <p14:cNvContentPartPr/>
              <p14:nvPr/>
            </p14:nvContentPartPr>
            <p14:xfrm>
              <a:off x="7522778" y="3600633"/>
              <a:ext cx="2714400" cy="43560"/>
            </p14:xfrm>
          </p:contentPart>
        </mc:Choice>
        <mc:Fallback xmlns="">
          <p:pic>
            <p:nvPicPr>
              <p:cNvPr id="12" name="Ink 11">
                <a:extLst>
                  <a:ext uri="{FF2B5EF4-FFF2-40B4-BE49-F238E27FC236}">
                    <a16:creationId xmlns:a16="http://schemas.microsoft.com/office/drawing/2014/main" id="{2782EAA5-15DF-F9CD-E80F-EC22474C5B02}"/>
                  </a:ext>
                </a:extLst>
              </p:cNvPr>
              <p:cNvPicPr/>
              <p:nvPr/>
            </p:nvPicPr>
            <p:blipFill>
              <a:blip r:embed="rId6"/>
              <a:stretch>
                <a:fillRect/>
              </a:stretch>
            </p:blipFill>
            <p:spPr>
              <a:xfrm>
                <a:off x="7468778" y="3491733"/>
                <a:ext cx="2822040" cy="260997"/>
              </a:xfrm>
              <a:prstGeom prst="rect">
                <a:avLst/>
              </a:prstGeom>
            </p:spPr>
          </p:pic>
        </mc:Fallback>
      </mc:AlternateContent>
    </p:spTree>
    <p:extLst>
      <p:ext uri="{BB962C8B-B14F-4D97-AF65-F5344CB8AC3E}">
        <p14:creationId xmlns:p14="http://schemas.microsoft.com/office/powerpoint/2010/main" val="339079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3" name="Text Placeholder 2">
            <a:extLst>
              <a:ext uri="{FF2B5EF4-FFF2-40B4-BE49-F238E27FC236}">
                <a16:creationId xmlns:a16="http://schemas.microsoft.com/office/drawing/2014/main" id="{00C16D0E-77A9-4F15-B7B2-21494C4E61BA}"/>
              </a:ext>
            </a:extLst>
          </p:cNvPr>
          <p:cNvSpPr>
            <a:spLocks noGrp="1"/>
          </p:cNvSpPr>
          <p:nvPr>
            <p:ph type="body" sz="quarter" idx="13"/>
          </p:nvPr>
        </p:nvSpPr>
        <p:spPr>
          <a:xfrm>
            <a:off x="746655" y="1102970"/>
            <a:ext cx="10392833" cy="835025"/>
          </a:xfrm>
        </p:spPr>
        <p:txBody>
          <a:bodyPr>
            <a:normAutofit/>
          </a:bodyPr>
          <a:lstStyle/>
          <a:p>
            <a:r>
              <a:rPr lang="en-US" sz="4400" b="1" i="1"/>
              <a:t>Groupwork – 40 minutes total</a:t>
            </a:r>
          </a:p>
        </p:txBody>
      </p:sp>
      <p:sp>
        <p:nvSpPr>
          <p:cNvPr id="4" name="Text Placeholder 3"/>
          <p:cNvSpPr>
            <a:spLocks noGrp="1"/>
          </p:cNvSpPr>
          <p:nvPr>
            <p:ph type="body" sz="quarter" idx="14"/>
          </p:nvPr>
        </p:nvSpPr>
        <p:spPr>
          <a:xfrm>
            <a:off x="546175" y="1723683"/>
            <a:ext cx="11126713" cy="4834280"/>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at </a:t>
            </a:r>
            <a:r>
              <a:rPr lang="en-US" dirty="0">
                <a:effectLst/>
                <a:latin typeface="Calibri" panose="020F0502020204030204" pitchFamily="34" charset="0"/>
                <a:ea typeface="Calibri" panose="020F0502020204030204" pitchFamily="34" charset="0"/>
                <a:cs typeface="Times New Roman" panose="02020603050405020304" pitchFamily="18" charset="0"/>
              </a:rPr>
              <a:t>school, divide into smaller groups (2 </a:t>
            </a:r>
            <a:r>
              <a:rPr lang="en-US" dirty="0">
                <a:latin typeface="Calibri" panose="020F0502020204030204" pitchFamily="34" charset="0"/>
                <a:ea typeface="Calibri" panose="020F0502020204030204" pitchFamily="34" charset="0"/>
                <a:cs typeface="Times New Roman" panose="02020603050405020304" pitchFamily="18" charset="0"/>
              </a:rPr>
              <a:t>to 4</a:t>
            </a:r>
            <a:r>
              <a:rPr lang="en-US" dirty="0">
                <a:effectLst/>
                <a:latin typeface="Calibri" panose="020F0502020204030204" pitchFamily="34" charset="0"/>
                <a:ea typeface="Calibri" panose="020F0502020204030204" pitchFamily="34" charset="0"/>
                <a:cs typeface="Times New Roman" panose="02020603050405020304" pitchFamily="18" charset="0"/>
              </a:rPr>
              <a:t> folks) as needed.</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Review and w</a:t>
            </a:r>
            <a:r>
              <a:rPr lang="en-US" dirty="0">
                <a:effectLst/>
                <a:latin typeface="Calibri" panose="020F0502020204030204" pitchFamily="34" charset="0"/>
                <a:ea typeface="Calibri" panose="020F0502020204030204" pitchFamily="34" charset="0"/>
                <a:cs typeface="Times New Roman" panose="02020603050405020304" pitchFamily="18" charset="0"/>
              </a:rPr>
              <a:t>ork through the activity using materials, if available.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resources (New Vision and 3-D Lesson Screening Tool plus Practices &amp; Concepts Cards, 5E Model) and best practices you have observed to: </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Identify ways lesson/activity is in alignment with a 3-D/NGSS instructional approach</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Make suggestions for how to bring lesson/activity more in alignment with a 3-D/NGSS instructional approach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Record small-group (if applicable) commendations and suggestions on white board, paper, or electronically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Record whole-group responses on respective </a:t>
            </a:r>
            <a:r>
              <a:rPr lang="en-US" dirty="0" err="1">
                <a:effectLst/>
                <a:latin typeface="Calibri" panose="020F0502020204030204" pitchFamily="34" charset="0"/>
                <a:ea typeface="Calibri" panose="020F0502020204030204" pitchFamily="34" charset="0"/>
                <a:cs typeface="Times New Roman" panose="02020603050405020304" pitchFamily="18" charset="0"/>
              </a:rPr>
              <a:t>Jamboard</a:t>
            </a:r>
            <a:r>
              <a:rPr lang="en-US" dirty="0">
                <a:effectLst/>
                <a:latin typeface="Calibri" panose="020F0502020204030204" pitchFamily="34" charset="0"/>
                <a:ea typeface="Calibri" panose="020F0502020204030204" pitchFamily="34" charset="0"/>
                <a:cs typeface="Times New Roman" panose="02020603050405020304" pitchFamily="18" charset="0"/>
              </a:rPr>
              <a:t> (links in PSD folder)</a:t>
            </a:r>
          </a:p>
        </p:txBody>
      </p:sp>
    </p:spTree>
    <p:extLst>
      <p:ext uri="{BB962C8B-B14F-4D97-AF65-F5344CB8AC3E}">
        <p14:creationId xmlns:p14="http://schemas.microsoft.com/office/powerpoint/2010/main" val="92150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dirty="0"/>
              <a:t>#bringingscienceback</a:t>
            </a:r>
          </a:p>
        </p:txBody>
      </p:sp>
      <p:graphicFrame>
        <p:nvGraphicFramePr>
          <p:cNvPr id="15" name="Table 15">
            <a:extLst>
              <a:ext uri="{FF2B5EF4-FFF2-40B4-BE49-F238E27FC236}">
                <a16:creationId xmlns:a16="http://schemas.microsoft.com/office/drawing/2014/main" id="{C4A37915-D3BF-49B5-AD8E-C54580EC25E8}"/>
              </a:ext>
            </a:extLst>
          </p:cNvPr>
          <p:cNvGraphicFramePr>
            <a:graphicFrameLocks noGrp="1"/>
          </p:cNvGraphicFramePr>
          <p:nvPr>
            <p:extLst>
              <p:ext uri="{D42A27DB-BD31-4B8C-83A1-F6EECF244321}">
                <p14:modId xmlns:p14="http://schemas.microsoft.com/office/powerpoint/2010/main" val="3772338640"/>
              </p:ext>
            </p:extLst>
          </p:nvPr>
        </p:nvGraphicFramePr>
        <p:xfrm>
          <a:off x="371474" y="1314450"/>
          <a:ext cx="11515724" cy="5349587"/>
        </p:xfrm>
        <a:graphic>
          <a:graphicData uri="http://schemas.openxmlformats.org/drawingml/2006/table">
            <a:tbl>
              <a:tblPr firstRow="1" bandRow="1">
                <a:tableStyleId>{93296810-A885-4BE3-A3E7-6D5BEEA58F35}</a:tableStyleId>
              </a:tblPr>
              <a:tblGrid>
                <a:gridCol w="1651290">
                  <a:extLst>
                    <a:ext uri="{9D8B030D-6E8A-4147-A177-3AD203B41FA5}">
                      <a16:colId xmlns:a16="http://schemas.microsoft.com/office/drawing/2014/main" val="4190994010"/>
                    </a:ext>
                  </a:extLst>
                </a:gridCol>
                <a:gridCol w="1967345">
                  <a:extLst>
                    <a:ext uri="{9D8B030D-6E8A-4147-A177-3AD203B41FA5}">
                      <a16:colId xmlns:a16="http://schemas.microsoft.com/office/drawing/2014/main" val="1318730393"/>
                    </a:ext>
                  </a:extLst>
                </a:gridCol>
                <a:gridCol w="2452255">
                  <a:extLst>
                    <a:ext uri="{9D8B030D-6E8A-4147-A177-3AD203B41FA5}">
                      <a16:colId xmlns:a16="http://schemas.microsoft.com/office/drawing/2014/main" val="4168246714"/>
                    </a:ext>
                  </a:extLst>
                </a:gridCol>
                <a:gridCol w="5444834">
                  <a:extLst>
                    <a:ext uri="{9D8B030D-6E8A-4147-A177-3AD203B41FA5}">
                      <a16:colId xmlns:a16="http://schemas.microsoft.com/office/drawing/2014/main" val="182164201"/>
                    </a:ext>
                  </a:extLst>
                </a:gridCol>
              </a:tblGrid>
              <a:tr h="1108699">
                <a:tc>
                  <a:txBody>
                    <a:bodyPr/>
                    <a:lstStyle/>
                    <a:p>
                      <a:pPr algn="ctr"/>
                      <a:r>
                        <a:rPr lang="en-US" sz="2400" dirty="0"/>
                        <a:t>COURSE / </a:t>
                      </a:r>
                      <a:endParaRPr lang="en-US" sz="2400"/>
                    </a:p>
                    <a:p>
                      <a:pPr algn="ctr"/>
                      <a:r>
                        <a:rPr lang="en-US" sz="2400" dirty="0"/>
                        <a:t>GROUP</a:t>
                      </a:r>
                    </a:p>
                  </a:txBody>
                  <a:tcPr anchor="ctr"/>
                </a:tc>
                <a:tc>
                  <a:txBody>
                    <a:bodyPr/>
                    <a:lstStyle/>
                    <a:p>
                      <a:pPr algn="ctr"/>
                      <a:r>
                        <a:rPr lang="en-US" sz="2400" dirty="0"/>
                        <a:t>UNIT 1 TITLE</a:t>
                      </a:r>
                    </a:p>
                  </a:txBody>
                  <a:tcPr anchor="ctr"/>
                </a:tc>
                <a:tc>
                  <a:txBody>
                    <a:bodyPr/>
                    <a:lstStyle/>
                    <a:p>
                      <a:pPr algn="ctr"/>
                      <a:r>
                        <a:rPr lang="en-US" sz="2400" dirty="0"/>
                        <a:t>LEARNING CYCLE (LC)</a:t>
                      </a:r>
                    </a:p>
                  </a:txBody>
                  <a:tcPr anchor="ctr"/>
                </a:tc>
                <a:tc>
                  <a:txBody>
                    <a:bodyPr/>
                    <a:lstStyle/>
                    <a:p>
                      <a:pPr algn="ctr"/>
                      <a:r>
                        <a:rPr lang="en-US" sz="2400" dirty="0"/>
                        <a:t>RESOURCE FROM UNIT RESOURCES DOCUMENT</a:t>
                      </a:r>
                    </a:p>
                  </a:txBody>
                  <a:tcPr anchor="ctr"/>
                </a:tc>
                <a:extLst>
                  <a:ext uri="{0D108BD9-81ED-4DB2-BD59-A6C34878D82A}">
                    <a16:rowId xmlns:a16="http://schemas.microsoft.com/office/drawing/2014/main" val="3628572744"/>
                  </a:ext>
                </a:extLst>
              </a:tr>
              <a:tr h="1285476">
                <a:tc>
                  <a:txBody>
                    <a:bodyPr/>
                    <a:lstStyle/>
                    <a:p>
                      <a:pPr algn="ctr"/>
                      <a:r>
                        <a:rPr lang="en-US" sz="2400" b="1" dirty="0"/>
                        <a:t>Grade 6</a:t>
                      </a:r>
                      <a:endParaRPr lang="en-US" sz="2400" dirty="0"/>
                    </a:p>
                  </a:txBody>
                  <a:tcPr anchor="ctr"/>
                </a:tc>
                <a:tc>
                  <a:txBody>
                    <a:bodyPr/>
                    <a:lstStyle/>
                    <a:p>
                      <a:pPr algn="ctr"/>
                      <a:r>
                        <a:rPr lang="en-US" sz="2400" dirty="0"/>
                        <a:t>Ecosystem Interactions</a:t>
                      </a:r>
                    </a:p>
                  </a:txBody>
                  <a:tcPr anchor="ctr"/>
                </a:tc>
                <a:tc>
                  <a:txBody>
                    <a:bodyPr/>
                    <a:lstStyle/>
                    <a:p>
                      <a:pPr algn="ctr"/>
                      <a:r>
                        <a:rPr lang="en-US" sz="2400" dirty="0"/>
                        <a:t>LC 1: Resource or Not?</a:t>
                      </a:r>
                    </a:p>
                  </a:txBody>
                  <a:tcPr anchor="ctr"/>
                </a:tc>
                <a:tc>
                  <a:txBody>
                    <a:bodyPr/>
                    <a:lstStyle/>
                    <a:p>
                      <a:pPr algn="ctr"/>
                      <a:r>
                        <a:rPr lang="en-US" sz="2400" dirty="0"/>
                        <a:t>Owl Population Growth Simulation</a:t>
                      </a:r>
                    </a:p>
                  </a:txBody>
                  <a:tcPr anchor="ctr"/>
                </a:tc>
                <a:extLst>
                  <a:ext uri="{0D108BD9-81ED-4DB2-BD59-A6C34878D82A}">
                    <a16:rowId xmlns:a16="http://schemas.microsoft.com/office/drawing/2014/main" val="3897394655"/>
                  </a:ext>
                </a:extLst>
              </a:tr>
              <a:tr h="1477706">
                <a:tc>
                  <a:txBody>
                    <a:bodyPr/>
                    <a:lstStyle/>
                    <a:p>
                      <a:pPr algn="ctr"/>
                      <a:r>
                        <a:rPr lang="en-US" sz="2400" b="1" dirty="0"/>
                        <a:t>Grade 7</a:t>
                      </a:r>
                      <a:endParaRPr lang="en-US" sz="2400" dirty="0"/>
                    </a:p>
                  </a:txBody>
                  <a:tcPr anchor="ctr"/>
                </a:tc>
                <a:tc>
                  <a:txBody>
                    <a:bodyPr/>
                    <a:lstStyle/>
                    <a:p>
                      <a:pPr algn="ctr"/>
                      <a:r>
                        <a:rPr lang="en-US" sz="2400" dirty="0"/>
                        <a:t>S’more Energy</a:t>
                      </a:r>
                    </a:p>
                  </a:txBody>
                  <a:tcPr anchor="ctr"/>
                </a:tc>
                <a:tc>
                  <a:txBody>
                    <a:bodyPr/>
                    <a:lstStyle/>
                    <a:p>
                      <a:pPr algn="ctr"/>
                      <a:r>
                        <a:rPr lang="en-US" sz="2400" dirty="0"/>
                        <a:t>LC 1: Energy Transformation and Conservation</a:t>
                      </a:r>
                    </a:p>
                  </a:txBody>
                  <a:tcPr anchor="ctr"/>
                </a:tc>
                <a:tc>
                  <a:txBody>
                    <a:bodyPr/>
                    <a:lstStyle/>
                    <a:p>
                      <a:pPr algn="ctr"/>
                      <a:r>
                        <a:rPr lang="en-US" sz="2400" kern="1200" dirty="0">
                          <a:solidFill>
                            <a:schemeClr val="dk1"/>
                          </a:solidFill>
                          <a:effectLst/>
                          <a:latin typeface="+mn-lt"/>
                          <a:ea typeface="+mn-ea"/>
                          <a:cs typeface="+mn-cs"/>
                        </a:rPr>
                        <a:t>Design an investigation to explore the amount of time it takes to heat or cool different masses of water.</a:t>
                      </a:r>
                      <a:endParaRPr lang="en-US" sz="3200" dirty="0"/>
                    </a:p>
                  </a:txBody>
                  <a:tcPr anchor="ctr"/>
                </a:tc>
                <a:extLst>
                  <a:ext uri="{0D108BD9-81ED-4DB2-BD59-A6C34878D82A}">
                    <a16:rowId xmlns:a16="http://schemas.microsoft.com/office/drawing/2014/main" val="3935904418"/>
                  </a:ext>
                </a:extLst>
              </a:tr>
              <a:tr h="1477706">
                <a:tc>
                  <a:txBody>
                    <a:bodyPr/>
                    <a:lstStyle/>
                    <a:p>
                      <a:pPr algn="ctr"/>
                      <a:r>
                        <a:rPr lang="en-US" sz="2400" b="1" dirty="0"/>
                        <a:t>Grade 8</a:t>
                      </a:r>
                      <a:endParaRPr lang="en-US" sz="2400" dirty="0"/>
                    </a:p>
                  </a:txBody>
                  <a:tcPr anchor="ctr"/>
                </a:tc>
                <a:tc>
                  <a:txBody>
                    <a:bodyPr/>
                    <a:lstStyle/>
                    <a:p>
                      <a:pPr algn="ctr"/>
                      <a:r>
                        <a:rPr lang="en-US" sz="2400" dirty="0"/>
                        <a:t>Climate Detectives</a:t>
                      </a:r>
                    </a:p>
                  </a:txBody>
                  <a:tcPr anchor="ctr"/>
                </a:tc>
                <a:tc>
                  <a:txBody>
                    <a:bodyPr/>
                    <a:lstStyle/>
                    <a:p>
                      <a:pPr algn="ctr"/>
                      <a:r>
                        <a:rPr lang="en-US" sz="2400" dirty="0"/>
                        <a:t>LC 2: Factors Influencing Climate</a:t>
                      </a:r>
                    </a:p>
                  </a:txBody>
                  <a:tcPr anchor="ctr"/>
                </a:tc>
                <a:tc>
                  <a:txBody>
                    <a:bodyPr/>
                    <a:lstStyle/>
                    <a:p>
                      <a:pPr algn="ctr"/>
                      <a:r>
                        <a:rPr lang="en-US" sz="2400" b="0" i="0" kern="1200" dirty="0">
                          <a:solidFill>
                            <a:schemeClr val="dk1"/>
                          </a:solidFill>
                          <a:effectLst/>
                          <a:latin typeface="+mn-lt"/>
                          <a:ea typeface="+mn-ea"/>
                          <a:cs typeface="+mn-cs"/>
                        </a:rPr>
                        <a:t>Science Explorer – Weather and Climate – Chapter 4, pg. 123 “Modeling Climate” Try This Activity </a:t>
                      </a:r>
                      <a:endParaRPr lang="en-US" sz="3200" dirty="0"/>
                    </a:p>
                  </a:txBody>
                  <a:tcPr anchor="ctr"/>
                </a:tc>
                <a:extLst>
                  <a:ext uri="{0D108BD9-81ED-4DB2-BD59-A6C34878D82A}">
                    <a16:rowId xmlns:a16="http://schemas.microsoft.com/office/drawing/2014/main" val="3843669237"/>
                  </a:ext>
                </a:extLst>
              </a:tr>
            </a:tbl>
          </a:graphicData>
        </a:graphic>
      </p:graphicFrame>
    </p:spTree>
    <p:extLst>
      <p:ext uri="{BB962C8B-B14F-4D97-AF65-F5344CB8AC3E}">
        <p14:creationId xmlns:p14="http://schemas.microsoft.com/office/powerpoint/2010/main" val="353350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3" name="Text Placeholder 2">
            <a:extLst>
              <a:ext uri="{FF2B5EF4-FFF2-40B4-BE49-F238E27FC236}">
                <a16:creationId xmlns:a16="http://schemas.microsoft.com/office/drawing/2014/main" id="{00C16D0E-77A9-4F15-B7B2-21494C4E61BA}"/>
              </a:ext>
            </a:extLst>
          </p:cNvPr>
          <p:cNvSpPr>
            <a:spLocks noGrp="1"/>
          </p:cNvSpPr>
          <p:nvPr>
            <p:ph type="body" sz="quarter" idx="13"/>
          </p:nvPr>
        </p:nvSpPr>
        <p:spPr>
          <a:xfrm>
            <a:off x="746655" y="1102970"/>
            <a:ext cx="10392833" cy="835025"/>
          </a:xfrm>
        </p:spPr>
        <p:txBody>
          <a:bodyPr>
            <a:normAutofit/>
          </a:bodyPr>
          <a:lstStyle/>
          <a:p>
            <a:r>
              <a:rPr lang="en-US" sz="4400" b="1" i="1"/>
              <a:t>Groupwork – 40 minutes total</a:t>
            </a:r>
          </a:p>
        </p:txBody>
      </p:sp>
      <p:sp>
        <p:nvSpPr>
          <p:cNvPr id="4" name="Text Placeholder 3"/>
          <p:cNvSpPr>
            <a:spLocks noGrp="1"/>
          </p:cNvSpPr>
          <p:nvPr>
            <p:ph type="body" sz="quarter" idx="14"/>
          </p:nvPr>
        </p:nvSpPr>
        <p:spPr>
          <a:xfrm>
            <a:off x="546175" y="1723683"/>
            <a:ext cx="11126713" cy="4834280"/>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at school, divide into smaller groups (2 </a:t>
            </a:r>
            <a:r>
              <a:rPr lang="en-US" dirty="0">
                <a:latin typeface="Calibri" panose="020F0502020204030204" pitchFamily="34" charset="0"/>
                <a:ea typeface="Calibri" panose="020F0502020204030204" pitchFamily="34" charset="0"/>
                <a:cs typeface="Times New Roman" panose="02020603050405020304" pitchFamily="18" charset="0"/>
              </a:rPr>
              <a:t>to 4</a:t>
            </a:r>
            <a:r>
              <a:rPr lang="en-US" dirty="0">
                <a:effectLst/>
                <a:latin typeface="Calibri" panose="020F0502020204030204" pitchFamily="34" charset="0"/>
                <a:ea typeface="Calibri" panose="020F0502020204030204" pitchFamily="34" charset="0"/>
                <a:cs typeface="Times New Roman" panose="02020603050405020304" pitchFamily="18" charset="0"/>
              </a:rPr>
              <a:t> folks) as needed.</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Review and work through the activity using materials, if available.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the resources (New Vision and 3-D Lesson Screening Tool plus Practices &amp; Concepts Cards, 5E Model) and best practices you have observed to: </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Identify ways lesson/activity is in alignment with a 3-D/NGSS instructional approach</a:t>
            </a:r>
          </a:p>
          <a:p>
            <a:pPr marL="971550" marR="0" lvl="1" indent="-51435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Make suggestions for how to bring lesson/activity more in alignment with a 3-D/NGSS instructional approach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Record small-group (if applicable) commendations and suggestions on white board, paper, or electronically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Record whole-group responses on respective </a:t>
            </a:r>
            <a:r>
              <a:rPr lang="en-US" dirty="0" err="1">
                <a:effectLst/>
                <a:latin typeface="Calibri" panose="020F0502020204030204" pitchFamily="34" charset="0"/>
                <a:ea typeface="Calibri" panose="020F0502020204030204" pitchFamily="34" charset="0"/>
                <a:cs typeface="Times New Roman" panose="02020603050405020304" pitchFamily="18" charset="0"/>
              </a:rPr>
              <a:t>Jamboard</a:t>
            </a:r>
            <a:r>
              <a:rPr lang="en-US" dirty="0">
                <a:effectLst/>
                <a:latin typeface="Calibri" panose="020F0502020204030204" pitchFamily="34" charset="0"/>
                <a:ea typeface="Calibri" panose="020F0502020204030204" pitchFamily="34" charset="0"/>
                <a:cs typeface="Times New Roman" panose="02020603050405020304" pitchFamily="18" charset="0"/>
              </a:rPr>
              <a:t> (links in PSD folder)</a:t>
            </a:r>
          </a:p>
        </p:txBody>
      </p:sp>
    </p:spTree>
    <p:extLst>
      <p:ext uri="{BB962C8B-B14F-4D97-AF65-F5344CB8AC3E}">
        <p14:creationId xmlns:p14="http://schemas.microsoft.com/office/powerpoint/2010/main" val="230382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#bringingscienceback</a:t>
            </a:r>
          </a:p>
        </p:txBody>
      </p:sp>
      <p:sp>
        <p:nvSpPr>
          <p:cNvPr id="3" name="Text Placeholder 2">
            <a:extLst>
              <a:ext uri="{FF2B5EF4-FFF2-40B4-BE49-F238E27FC236}">
                <a16:creationId xmlns:a16="http://schemas.microsoft.com/office/drawing/2014/main" id="{94CA15F9-0D59-494B-95E8-F4690566AD8D}"/>
              </a:ext>
            </a:extLst>
          </p:cNvPr>
          <p:cNvSpPr>
            <a:spLocks noGrp="1"/>
          </p:cNvSpPr>
          <p:nvPr>
            <p:ph type="body" sz="quarter" idx="13"/>
          </p:nvPr>
        </p:nvSpPr>
        <p:spPr/>
        <p:txBody>
          <a:bodyPr/>
          <a:lstStyle/>
          <a:p>
            <a:r>
              <a:rPr lang="en-US" b="1" i="1"/>
              <a:t>Summary Discussion and Reflection</a:t>
            </a:r>
          </a:p>
        </p:txBody>
      </p:sp>
      <p:sp>
        <p:nvSpPr>
          <p:cNvPr id="4" name="Text Placeholder 3"/>
          <p:cNvSpPr>
            <a:spLocks noGrp="1"/>
          </p:cNvSpPr>
          <p:nvPr>
            <p:ph type="body" sz="quarter" idx="14"/>
          </p:nvPr>
        </p:nvSpPr>
        <p:spPr>
          <a:xfrm>
            <a:off x="618067" y="2249962"/>
            <a:ext cx="8054446" cy="4193701"/>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Share out – what patterns do we see?</a:t>
            </a:r>
          </a:p>
          <a:p>
            <a:pPr marL="342900" marR="0" lvl="0" indent="-342900">
              <a:lnSpc>
                <a:spcPct val="107000"/>
              </a:lnSpc>
              <a:spcBef>
                <a:spcPts val="0"/>
              </a:spcBef>
              <a:spcAft>
                <a:spcPts val="0"/>
              </a:spcAft>
              <a:buFont typeface="Symbol" panose="05050102010706020507" pitchFamily="18" charset="2"/>
              <a:buChar char=""/>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How are these patterns related to what we would like to see “more of” in science classrooms? </a:t>
            </a:r>
          </a:p>
          <a:p>
            <a:pPr marL="342900" marR="0" lvl="0" indent="-342900">
              <a:lnSpc>
                <a:spcPct val="107000"/>
              </a:lnSpc>
              <a:spcBef>
                <a:spcPts val="0"/>
              </a:spcBef>
              <a:spcAft>
                <a:spcPts val="0"/>
              </a:spcAft>
              <a:buFont typeface="Symbol" panose="05050102010706020507" pitchFamily="18" charset="2"/>
              <a:buChar char=""/>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What supports do you need for incorporating a 3-D/NGSS approach in your lessons? </a:t>
            </a:r>
          </a:p>
        </p:txBody>
      </p:sp>
      <p:pic>
        <p:nvPicPr>
          <p:cNvPr id="2050" name="Picture 2" descr="Classroom Science Assessment Examples | Wisconsin Department of Public  Instruction">
            <a:extLst>
              <a:ext uri="{FF2B5EF4-FFF2-40B4-BE49-F238E27FC236}">
                <a16:creationId xmlns:a16="http://schemas.microsoft.com/office/drawing/2014/main" id="{C18B44DC-25D5-423B-8D9A-64BF5C2C8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974" y="2471627"/>
            <a:ext cx="2877959" cy="331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5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791"/>
            <a:ext cx="10515600" cy="666029"/>
          </a:xfrm>
        </p:spPr>
        <p:txBody>
          <a:bodyPr>
            <a:normAutofit fontScale="90000"/>
          </a:bodyPr>
          <a:lstStyle/>
          <a:p>
            <a:r>
              <a:rPr lang="en-US" b="1"/>
              <a:t>CURRICULUM UPDATES</a:t>
            </a:r>
          </a:p>
        </p:txBody>
      </p:sp>
      <p:graphicFrame>
        <p:nvGraphicFramePr>
          <p:cNvPr id="11" name="Table 11">
            <a:extLst>
              <a:ext uri="{FF2B5EF4-FFF2-40B4-BE49-F238E27FC236}">
                <a16:creationId xmlns:a16="http://schemas.microsoft.com/office/drawing/2014/main" id="{A542754C-3CD7-1F19-D80F-52E7BA308EDE}"/>
              </a:ext>
            </a:extLst>
          </p:cNvPr>
          <p:cNvGraphicFramePr>
            <a:graphicFrameLocks noGrp="1"/>
          </p:cNvGraphicFramePr>
          <p:nvPr>
            <p:extLst>
              <p:ext uri="{D42A27DB-BD31-4B8C-83A1-F6EECF244321}">
                <p14:modId xmlns:p14="http://schemas.microsoft.com/office/powerpoint/2010/main" val="2077905509"/>
              </p:ext>
            </p:extLst>
          </p:nvPr>
        </p:nvGraphicFramePr>
        <p:xfrm>
          <a:off x="325494" y="1284679"/>
          <a:ext cx="11720945" cy="5185818"/>
        </p:xfrm>
        <a:graphic>
          <a:graphicData uri="http://schemas.openxmlformats.org/drawingml/2006/table">
            <a:tbl>
              <a:tblPr firstRow="1" bandRow="1">
                <a:tableStyleId>{93296810-A885-4BE3-A3E7-6D5BEEA58F35}</a:tableStyleId>
              </a:tblPr>
              <a:tblGrid>
                <a:gridCol w="4045527">
                  <a:extLst>
                    <a:ext uri="{9D8B030D-6E8A-4147-A177-3AD203B41FA5}">
                      <a16:colId xmlns:a16="http://schemas.microsoft.com/office/drawing/2014/main" val="2009353246"/>
                    </a:ext>
                  </a:extLst>
                </a:gridCol>
                <a:gridCol w="7675418">
                  <a:extLst>
                    <a:ext uri="{9D8B030D-6E8A-4147-A177-3AD203B41FA5}">
                      <a16:colId xmlns:a16="http://schemas.microsoft.com/office/drawing/2014/main" val="123147188"/>
                    </a:ext>
                  </a:extLst>
                </a:gridCol>
              </a:tblGrid>
              <a:tr h="636718">
                <a:tc>
                  <a:txBody>
                    <a:bodyPr/>
                    <a:lstStyle/>
                    <a:p>
                      <a:pPr algn="ctr"/>
                      <a:r>
                        <a:rPr lang="en-US" sz="2800"/>
                        <a:t>TITLE OF WORKSHOP</a:t>
                      </a:r>
                    </a:p>
                  </a:txBody>
                  <a:tcPr anchor="ctr"/>
                </a:tc>
                <a:tc>
                  <a:txBody>
                    <a:bodyPr/>
                    <a:lstStyle/>
                    <a:p>
                      <a:pPr algn="ctr"/>
                      <a:r>
                        <a:rPr lang="en-US" sz="2800"/>
                        <a:t>PRIMARY GOALS</a:t>
                      </a:r>
                    </a:p>
                  </a:txBody>
                  <a:tcPr anchor="ctr"/>
                </a:tc>
                <a:extLst>
                  <a:ext uri="{0D108BD9-81ED-4DB2-BD59-A6C34878D82A}">
                    <a16:rowId xmlns:a16="http://schemas.microsoft.com/office/drawing/2014/main" val="2913380377"/>
                  </a:ext>
                </a:extLst>
              </a:tr>
              <a:tr h="1597306">
                <a:tc>
                  <a:txBody>
                    <a:bodyPr/>
                    <a:lstStyle/>
                    <a:p>
                      <a:r>
                        <a:rPr lang="en-US" sz="2400"/>
                        <a:t>Middle School Curriculum Based Assessments </a:t>
                      </a:r>
                    </a:p>
                    <a:p>
                      <a:r>
                        <a:rPr lang="en-US" sz="2400"/>
                        <a:t>(Grades 6, 7, and 8)</a:t>
                      </a:r>
                    </a:p>
                  </a:txBody>
                  <a:tcPr anchor="ctr"/>
                </a:tc>
                <a:tc>
                  <a:txBody>
                    <a:bodyPr/>
                    <a:lstStyle/>
                    <a:p>
                      <a:pPr marL="342900" indent="-342900">
                        <a:buFont typeface="Arial" panose="020B0604020202020204" pitchFamily="34" charset="0"/>
                        <a:buChar char="•"/>
                      </a:pPr>
                      <a:r>
                        <a:rPr lang="en-US" sz="2400"/>
                        <a:t>Update Learning Cycle Summative Assessments for better alignment to NGSS and MISA format</a:t>
                      </a:r>
                    </a:p>
                    <a:p>
                      <a:pPr marL="342900" indent="-342900">
                        <a:buFont typeface="Arial" panose="020B0604020202020204" pitchFamily="34" charset="0"/>
                        <a:buChar char="•"/>
                      </a:pPr>
                      <a:r>
                        <a:rPr lang="en-US" sz="2400"/>
                        <a:t>Identify additional hands-on and collaborative resources</a:t>
                      </a:r>
                    </a:p>
                    <a:p>
                      <a:pPr marL="342900" indent="-342900">
                        <a:buFont typeface="Arial" panose="020B0604020202020204" pitchFamily="34" charset="0"/>
                        <a:buChar char="•"/>
                      </a:pPr>
                      <a:r>
                        <a:rPr lang="en-US" sz="2400"/>
                        <a:t>Develop sample unit plans </a:t>
                      </a:r>
                    </a:p>
                  </a:txBody>
                  <a:tcPr anchor="ctr"/>
                </a:tc>
                <a:extLst>
                  <a:ext uri="{0D108BD9-81ED-4DB2-BD59-A6C34878D82A}">
                    <a16:rowId xmlns:a16="http://schemas.microsoft.com/office/drawing/2014/main" val="974933819"/>
                  </a:ext>
                </a:extLst>
              </a:tr>
              <a:tr h="1397314">
                <a:tc>
                  <a:txBody>
                    <a:bodyPr/>
                    <a:lstStyle/>
                    <a:p>
                      <a:r>
                        <a:rPr lang="en-US" sz="2400"/>
                        <a:t>High School Curriculum Based Assessments (Earth Systems, Living Systems, and IPC)</a:t>
                      </a:r>
                    </a:p>
                  </a:txBody>
                  <a:tcPr anchor="ctr"/>
                </a:tc>
                <a:tc>
                  <a:txBody>
                    <a:bodyPr/>
                    <a:lstStyle/>
                    <a:p>
                      <a:pPr marL="342900" indent="-342900">
                        <a:buFont typeface="Arial" panose="020B0604020202020204" pitchFamily="34" charset="0"/>
                        <a:buChar char="•"/>
                      </a:pPr>
                      <a:r>
                        <a:rPr lang="en-US" sz="2400"/>
                        <a:t>Update Learning Cycle Summative Assessments for better alignment to NGSS and MISA format</a:t>
                      </a:r>
                    </a:p>
                    <a:p>
                      <a:pPr marL="342900" indent="-342900">
                        <a:buFont typeface="Arial" panose="020B0604020202020204" pitchFamily="34" charset="0"/>
                        <a:buChar char="•"/>
                      </a:pPr>
                      <a:r>
                        <a:rPr lang="en-US" sz="2400"/>
                        <a:t>Identify additional hands-on and collaborative resources</a:t>
                      </a:r>
                    </a:p>
                  </a:txBody>
                  <a:tcPr anchor="ctr"/>
                </a:tc>
                <a:extLst>
                  <a:ext uri="{0D108BD9-81ED-4DB2-BD59-A6C34878D82A}">
                    <a16:rowId xmlns:a16="http://schemas.microsoft.com/office/drawing/2014/main" val="2236134325"/>
                  </a:ext>
                </a:extLst>
              </a:tr>
              <a:tr h="989822">
                <a:tc>
                  <a:txBody>
                    <a:bodyPr/>
                    <a:lstStyle/>
                    <a:p>
                      <a:r>
                        <a:rPr lang="en-US" sz="2400"/>
                        <a:t>NGSS Physics</a:t>
                      </a:r>
                    </a:p>
                  </a:txBody>
                  <a:tcPr anchor="ctr"/>
                </a:tc>
                <a:tc>
                  <a:txBody>
                    <a:bodyPr/>
                    <a:lstStyle/>
                    <a:p>
                      <a:pPr marL="342900" lvl="0" indent="-342900">
                        <a:buClr>
                          <a:srgbClr val="000000"/>
                        </a:buClr>
                        <a:buFont typeface="Arial,Sans-Serif"/>
                        <a:buChar char="•"/>
                      </a:pPr>
                      <a:r>
                        <a:rPr lang="en-US" sz="2400" b="0" i="0" u="none" strike="noStrike" noProof="0">
                          <a:latin typeface="Calibri"/>
                        </a:rPr>
                        <a:t>Update Learning Cycle Summative Assessments for better alignment to NGSS and MISA format</a:t>
                      </a:r>
                    </a:p>
                    <a:p>
                      <a:pPr marL="342900" lvl="0" indent="-342900">
                        <a:buClr>
                          <a:srgbClr val="000000"/>
                        </a:buClr>
                        <a:buFont typeface="Arial,Sans-Serif"/>
                        <a:buChar char="•"/>
                      </a:pPr>
                      <a:r>
                        <a:rPr lang="en-US" sz="2400" b="0" i="0" u="none" strike="noStrike" noProof="0">
                          <a:latin typeface="Calibri"/>
                        </a:rPr>
                        <a:t>Added resources to Learning Cycles including GT/AA </a:t>
                      </a:r>
                    </a:p>
                    <a:p>
                      <a:pPr marL="342900" lvl="0" indent="-342900">
                        <a:buClr>
                          <a:srgbClr val="000000"/>
                        </a:buClr>
                        <a:buFont typeface="Arial,Sans-Serif"/>
                        <a:buChar char="•"/>
                      </a:pPr>
                      <a:r>
                        <a:rPr lang="en-US" sz="2400" b="0" i="0" u="none" strike="noStrike" noProof="0">
                          <a:latin typeface="Calibri"/>
                        </a:rPr>
                        <a:t>Added Pre-Assessments where appropriate</a:t>
                      </a:r>
                      <a:endParaRPr lang="en-US"/>
                    </a:p>
                  </a:txBody>
                  <a:tcPr anchor="ctr"/>
                </a:tc>
                <a:extLst>
                  <a:ext uri="{0D108BD9-81ED-4DB2-BD59-A6C34878D82A}">
                    <a16:rowId xmlns:a16="http://schemas.microsoft.com/office/drawing/2014/main" val="1429770117"/>
                  </a:ext>
                </a:extLst>
              </a:tr>
            </a:tbl>
          </a:graphicData>
        </a:graphic>
      </p:graphicFrame>
    </p:spTree>
    <p:extLst>
      <p:ext uri="{BB962C8B-B14F-4D97-AF65-F5344CB8AC3E}">
        <p14:creationId xmlns:p14="http://schemas.microsoft.com/office/powerpoint/2010/main" val="337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48D48C-EC8D-0B39-3B8E-FFC999F3DAD7}"/>
              </a:ext>
            </a:extLst>
          </p:cNvPr>
          <p:cNvSpPr>
            <a:spLocks noGrp="1"/>
          </p:cNvSpPr>
          <p:nvPr>
            <p:ph type="title"/>
          </p:nvPr>
        </p:nvSpPr>
        <p:spPr>
          <a:xfrm>
            <a:off x="838200" y="45760"/>
            <a:ext cx="10515600" cy="944736"/>
          </a:xfrm>
        </p:spPr>
        <p:txBody>
          <a:bodyPr/>
          <a:lstStyle/>
          <a:p>
            <a:r>
              <a:rPr lang="en-US" b="1"/>
              <a:t>WELCOME BACK! </a:t>
            </a:r>
          </a:p>
        </p:txBody>
      </p:sp>
      <p:sp>
        <p:nvSpPr>
          <p:cNvPr id="7" name="Text Placeholder 2">
            <a:extLst>
              <a:ext uri="{FF2B5EF4-FFF2-40B4-BE49-F238E27FC236}">
                <a16:creationId xmlns:a16="http://schemas.microsoft.com/office/drawing/2014/main" id="{8C8F55E4-5BCA-7791-2357-657D07115EE2}"/>
              </a:ext>
            </a:extLst>
          </p:cNvPr>
          <p:cNvSpPr>
            <a:spLocks noGrp="1"/>
          </p:cNvSpPr>
          <p:nvPr>
            <p:ph type="body" sz="quarter" idx="13"/>
          </p:nvPr>
        </p:nvSpPr>
        <p:spPr>
          <a:xfrm>
            <a:off x="1111217" y="1197001"/>
            <a:ext cx="10392833" cy="835025"/>
          </a:xfrm>
        </p:spPr>
        <p:txBody>
          <a:bodyPr/>
          <a:lstStyle/>
          <a:p>
            <a:r>
              <a:rPr lang="en-US" b="1" i="1">
                <a:solidFill>
                  <a:srgbClr val="FF6600"/>
                </a:solidFill>
              </a:rPr>
              <a:t>Please make sure that you have…</a:t>
            </a:r>
          </a:p>
          <a:p>
            <a:endParaRPr lang="en-US"/>
          </a:p>
        </p:txBody>
      </p:sp>
      <p:graphicFrame>
        <p:nvGraphicFramePr>
          <p:cNvPr id="8" name="Table 7">
            <a:extLst>
              <a:ext uri="{FF2B5EF4-FFF2-40B4-BE49-F238E27FC236}">
                <a16:creationId xmlns:a16="http://schemas.microsoft.com/office/drawing/2014/main" id="{0EDAD877-8913-ECEF-7912-75F62DE59853}"/>
              </a:ext>
            </a:extLst>
          </p:cNvPr>
          <p:cNvGraphicFramePr>
            <a:graphicFrameLocks noGrp="1"/>
          </p:cNvGraphicFramePr>
          <p:nvPr>
            <p:extLst>
              <p:ext uri="{D42A27DB-BD31-4B8C-83A1-F6EECF244321}">
                <p14:modId xmlns:p14="http://schemas.microsoft.com/office/powerpoint/2010/main" val="3672626313"/>
              </p:ext>
            </p:extLst>
          </p:nvPr>
        </p:nvGraphicFramePr>
        <p:xfrm>
          <a:off x="1111217" y="2032026"/>
          <a:ext cx="10083256" cy="4327210"/>
        </p:xfrm>
        <a:graphic>
          <a:graphicData uri="http://schemas.openxmlformats.org/drawingml/2006/table">
            <a:tbl>
              <a:tblPr firstRow="1" bandRow="1">
                <a:tableStyleId>{93296810-A885-4BE3-A3E7-6D5BEEA58F35}</a:tableStyleId>
              </a:tblPr>
              <a:tblGrid>
                <a:gridCol w="5041628">
                  <a:extLst>
                    <a:ext uri="{9D8B030D-6E8A-4147-A177-3AD203B41FA5}">
                      <a16:colId xmlns:a16="http://schemas.microsoft.com/office/drawing/2014/main" val="4189412897"/>
                    </a:ext>
                  </a:extLst>
                </a:gridCol>
                <a:gridCol w="5041628">
                  <a:extLst>
                    <a:ext uri="{9D8B030D-6E8A-4147-A177-3AD203B41FA5}">
                      <a16:colId xmlns:a16="http://schemas.microsoft.com/office/drawing/2014/main" val="963767236"/>
                    </a:ext>
                  </a:extLst>
                </a:gridCol>
              </a:tblGrid>
              <a:tr h="11178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t>Joined the Secondary Science Group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t>Joined one or more Resource Sharing Groups</a:t>
                      </a:r>
                    </a:p>
                  </a:txBody>
                  <a:tcPr anchor="ctr"/>
                </a:tc>
                <a:extLst>
                  <a:ext uri="{0D108BD9-81ED-4DB2-BD59-A6C34878D82A}">
                    <a16:rowId xmlns:a16="http://schemas.microsoft.com/office/drawing/2014/main" val="3676005899"/>
                  </a:ext>
                </a:extLst>
              </a:tr>
              <a:tr h="3209347">
                <a:tc>
                  <a:txBody>
                    <a:bodyPr/>
                    <a:lstStyle/>
                    <a:p>
                      <a:pPr marL="228600" lvl="1" indent="-228600">
                        <a:spcAft>
                          <a:spcPts val="1200"/>
                        </a:spcAft>
                        <a:buFont typeface="Arial" panose="020B0604020202020204" pitchFamily="34" charset="0"/>
                        <a:buChar char="•"/>
                      </a:pPr>
                      <a:r>
                        <a:rPr lang="en-US" sz="2800" dirty="0"/>
                        <a:t>Login to Schoology</a:t>
                      </a:r>
                    </a:p>
                    <a:p>
                      <a:pPr marL="228600" lvl="1" indent="-228600">
                        <a:buFont typeface="Arial" panose="020B0604020202020204" pitchFamily="34" charset="0"/>
                        <a:buChar char="•"/>
                      </a:pPr>
                      <a:r>
                        <a:rPr lang="en-US" sz="2800" dirty="0"/>
                        <a:t>Join the Secondary Science Group using the Access Code: </a:t>
                      </a:r>
                    </a:p>
                    <a:p>
                      <a:pPr marL="457200" lvl="1" indent="0">
                        <a:buNone/>
                      </a:pPr>
                      <a:r>
                        <a:rPr lang="en-US" sz="4400" dirty="0"/>
                        <a:t>	</a:t>
                      </a:r>
                      <a:r>
                        <a:rPr lang="en-US" sz="4400" b="1" dirty="0"/>
                        <a:t>2NNCJ-8HTZT</a:t>
                      </a:r>
                    </a:p>
                    <a:p>
                      <a:endParaRPr lang="en-US" sz="2000" dirty="0"/>
                    </a:p>
                  </a:txBody>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800" dirty="0"/>
                        <a:t>From the main Resources page or within the August 2022 PSD folder, open the </a:t>
                      </a:r>
                      <a:r>
                        <a:rPr lang="en-US" sz="2800" b="1" dirty="0"/>
                        <a:t>Resource Sharing Groups </a:t>
                      </a:r>
                      <a:r>
                        <a:rPr lang="en-US" sz="2800" dirty="0"/>
                        <a:t>document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Use the Access Codes to join the Group(s) of your choice</a:t>
                      </a:r>
                    </a:p>
                    <a:p>
                      <a:endParaRPr lang="en-US" sz="2000" dirty="0"/>
                    </a:p>
                  </a:txBody>
                  <a:tcPr/>
                </a:tc>
                <a:extLst>
                  <a:ext uri="{0D108BD9-81ED-4DB2-BD59-A6C34878D82A}">
                    <a16:rowId xmlns:a16="http://schemas.microsoft.com/office/drawing/2014/main" val="4208568154"/>
                  </a:ext>
                </a:extLst>
              </a:tr>
            </a:tbl>
          </a:graphicData>
        </a:graphic>
      </p:graphicFrame>
    </p:spTree>
    <p:extLst>
      <p:ext uri="{BB962C8B-B14F-4D97-AF65-F5344CB8AC3E}">
        <p14:creationId xmlns:p14="http://schemas.microsoft.com/office/powerpoint/2010/main" val="157085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412E1B-22D7-8E1E-704A-91D6F5C38ABC}"/>
              </a:ext>
            </a:extLst>
          </p:cNvPr>
          <p:cNvSpPr>
            <a:spLocks noGrp="1"/>
          </p:cNvSpPr>
          <p:nvPr>
            <p:ph sz="quarter" idx="14"/>
          </p:nvPr>
        </p:nvSpPr>
        <p:spPr>
          <a:xfrm>
            <a:off x="4145280" y="1447800"/>
            <a:ext cx="7147560" cy="4998720"/>
          </a:xfrm>
        </p:spPr>
        <p:txBody>
          <a:bodyPr>
            <a:normAutofit/>
          </a:bodyPr>
          <a:lstStyle/>
          <a:p>
            <a:r>
              <a:rPr lang="en-US" sz="3200" dirty="0"/>
              <a:t>Curriculum writers prioritized work on the first two units of instruction for each course</a:t>
            </a:r>
          </a:p>
          <a:p>
            <a:r>
              <a:rPr lang="en-US" sz="3200" dirty="0"/>
              <a:t>Unit 2 documents are undergoing final review and will be available in Schoology no later than September 9</a:t>
            </a:r>
            <a:r>
              <a:rPr lang="en-US" sz="3200" baseline="30000" dirty="0"/>
              <a:t>th</a:t>
            </a:r>
            <a:r>
              <a:rPr lang="en-US" sz="3200" dirty="0"/>
              <a:t>. </a:t>
            </a:r>
          </a:p>
          <a:p>
            <a:r>
              <a:rPr lang="en-US" sz="3200" dirty="0"/>
              <a:t>Subsequent unit resources will be uploaded once they are finalized</a:t>
            </a:r>
          </a:p>
          <a:p>
            <a:r>
              <a:rPr lang="en-US" sz="3200" dirty="0"/>
              <a:t>Check for updates in the Secondary Science Group.</a:t>
            </a:r>
          </a:p>
        </p:txBody>
      </p:sp>
      <p:sp>
        <p:nvSpPr>
          <p:cNvPr id="2" name="Title 1"/>
          <p:cNvSpPr>
            <a:spLocks noGrp="1"/>
          </p:cNvSpPr>
          <p:nvPr>
            <p:ph type="title"/>
          </p:nvPr>
        </p:nvSpPr>
        <p:spPr/>
        <p:txBody>
          <a:bodyPr>
            <a:normAutofit fontScale="90000"/>
          </a:bodyPr>
          <a:lstStyle/>
          <a:p>
            <a:r>
              <a:rPr lang="en-US" b="1"/>
              <a:t>CURRICULUM UPDATES</a:t>
            </a:r>
          </a:p>
        </p:txBody>
      </p:sp>
      <p:pic>
        <p:nvPicPr>
          <p:cNvPr id="4" name="Picture 3">
            <a:extLst>
              <a:ext uri="{FF2B5EF4-FFF2-40B4-BE49-F238E27FC236}">
                <a16:creationId xmlns:a16="http://schemas.microsoft.com/office/drawing/2014/main" id="{9612529C-3C90-B053-BA88-84998D311787}"/>
              </a:ext>
            </a:extLst>
          </p:cNvPr>
          <p:cNvPicPr>
            <a:picLocks noChangeAspect="1"/>
          </p:cNvPicPr>
          <p:nvPr/>
        </p:nvPicPr>
        <p:blipFill>
          <a:blip r:embed="rId3"/>
          <a:stretch>
            <a:fillRect/>
          </a:stretch>
        </p:blipFill>
        <p:spPr>
          <a:xfrm>
            <a:off x="618067" y="2087880"/>
            <a:ext cx="3293837" cy="3337560"/>
          </a:xfrm>
          <a:prstGeom prst="rect">
            <a:avLst/>
          </a:prstGeom>
        </p:spPr>
      </p:pic>
    </p:spTree>
    <p:extLst>
      <p:ext uri="{BB962C8B-B14F-4D97-AF65-F5344CB8AC3E}">
        <p14:creationId xmlns:p14="http://schemas.microsoft.com/office/powerpoint/2010/main" val="932830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24"/>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618068" y="1191491"/>
            <a:ext cx="10392833" cy="1049327"/>
          </a:xfrm>
        </p:spPr>
        <p:txBody>
          <a:bodyPr>
            <a:normAutofit/>
          </a:bodyPr>
          <a:lstStyle/>
          <a:p>
            <a:r>
              <a:rPr lang="en-US" b="1" i="1"/>
              <a:t>22-23 Course Snapshot and Pacing Guide</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5" y="2020039"/>
            <a:ext cx="5946256" cy="4606793"/>
          </a:xfrm>
        </p:spPr>
        <p:txBody>
          <a:bodyPr>
            <a:normAutofit/>
          </a:bodyPr>
          <a:lstStyle/>
          <a:p>
            <a:r>
              <a:rPr lang="en-US" sz="3200"/>
              <a:t>Located at the top of each course/grade level folder</a:t>
            </a:r>
          </a:p>
          <a:p>
            <a:r>
              <a:rPr lang="en-US" sz="3200"/>
              <a:t>Open a Snapshot and Pacing Guide document for a course you are teaching this year</a:t>
            </a:r>
          </a:p>
          <a:p>
            <a:r>
              <a:rPr lang="en-US" sz="3200"/>
              <a:t>What planning guidance does this document provide?</a:t>
            </a:r>
          </a:p>
          <a:p>
            <a:endParaRPr lang="en-US"/>
          </a:p>
        </p:txBody>
      </p:sp>
      <p:grpSp>
        <p:nvGrpSpPr>
          <p:cNvPr id="8" name="Group 7">
            <a:extLst>
              <a:ext uri="{FF2B5EF4-FFF2-40B4-BE49-F238E27FC236}">
                <a16:creationId xmlns:a16="http://schemas.microsoft.com/office/drawing/2014/main" id="{02968E95-4AD3-0F6D-3506-406CC88B6972}"/>
              </a:ext>
            </a:extLst>
          </p:cNvPr>
          <p:cNvGrpSpPr/>
          <p:nvPr/>
        </p:nvGrpSpPr>
        <p:grpSpPr>
          <a:xfrm>
            <a:off x="6564324" y="2125057"/>
            <a:ext cx="5264421" cy="3721291"/>
            <a:chOff x="6564324" y="2125057"/>
            <a:chExt cx="5264421" cy="3721291"/>
          </a:xfrm>
        </p:grpSpPr>
        <p:pic>
          <p:nvPicPr>
            <p:cNvPr id="6" name="Picture 5">
              <a:extLst>
                <a:ext uri="{FF2B5EF4-FFF2-40B4-BE49-F238E27FC236}">
                  <a16:creationId xmlns:a16="http://schemas.microsoft.com/office/drawing/2014/main" id="{65CDC02A-EF3F-6255-66D3-21379AED0A90}"/>
                </a:ext>
              </a:extLst>
            </p:cNvPr>
            <p:cNvPicPr>
              <a:picLocks noChangeAspect="1"/>
            </p:cNvPicPr>
            <p:nvPr/>
          </p:nvPicPr>
          <p:blipFill>
            <a:blip r:embed="rId3"/>
            <a:stretch>
              <a:fillRect/>
            </a:stretch>
          </p:blipFill>
          <p:spPr>
            <a:xfrm>
              <a:off x="6564324" y="2125057"/>
              <a:ext cx="5264421" cy="3721291"/>
            </a:xfrm>
            <a:prstGeom prst="rect">
              <a:avLst/>
            </a:prstGeom>
          </p:spPr>
        </p:pic>
        <p:sp>
          <p:nvSpPr>
            <p:cNvPr id="7" name="Oval 6">
              <a:extLst>
                <a:ext uri="{FF2B5EF4-FFF2-40B4-BE49-F238E27FC236}">
                  <a16:creationId xmlns:a16="http://schemas.microsoft.com/office/drawing/2014/main" id="{C2690B69-6905-A0D7-04F4-8593744C694F}"/>
                </a:ext>
              </a:extLst>
            </p:cNvPr>
            <p:cNvSpPr/>
            <p:nvPr/>
          </p:nvSpPr>
          <p:spPr>
            <a:xfrm>
              <a:off x="8395854" y="3241962"/>
              <a:ext cx="3297381" cy="748144"/>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147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5" y="172133"/>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899583" y="1089736"/>
            <a:ext cx="10392833" cy="1049327"/>
          </a:xfrm>
        </p:spPr>
        <p:txBody>
          <a:bodyPr>
            <a:normAutofit/>
          </a:bodyPr>
          <a:lstStyle/>
          <a:p>
            <a:r>
              <a:rPr lang="en-US" sz="4000" b="1" i="1"/>
              <a:t>Unit Overview</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5" y="2020039"/>
            <a:ext cx="4749072" cy="4606793"/>
          </a:xfrm>
        </p:spPr>
        <p:txBody>
          <a:bodyPr>
            <a:normAutofit lnSpcReduction="10000"/>
          </a:bodyPr>
          <a:lstStyle/>
          <a:p>
            <a:r>
              <a:rPr lang="en-US" sz="3200"/>
              <a:t>First document in each unit folder</a:t>
            </a:r>
          </a:p>
          <a:p>
            <a:r>
              <a:rPr lang="en-US" sz="3200"/>
              <a:t>Updated content and format for 22-23</a:t>
            </a:r>
          </a:p>
          <a:p>
            <a:r>
              <a:rPr lang="en-US" sz="3200"/>
              <a:t>Open a Unit Overview for the first unit of a course you are teaching this year.</a:t>
            </a:r>
          </a:p>
          <a:p>
            <a:r>
              <a:rPr lang="en-US" sz="3200"/>
              <a:t>What planning guidance does this document provide?</a:t>
            </a:r>
          </a:p>
          <a:p>
            <a:endParaRPr lang="en-US"/>
          </a:p>
        </p:txBody>
      </p:sp>
      <p:grpSp>
        <p:nvGrpSpPr>
          <p:cNvPr id="5" name="Group 4">
            <a:extLst>
              <a:ext uri="{FF2B5EF4-FFF2-40B4-BE49-F238E27FC236}">
                <a16:creationId xmlns:a16="http://schemas.microsoft.com/office/drawing/2014/main" id="{874DBE0D-5F1E-EE3D-6384-62EE4C1509AD}"/>
              </a:ext>
            </a:extLst>
          </p:cNvPr>
          <p:cNvGrpSpPr/>
          <p:nvPr/>
        </p:nvGrpSpPr>
        <p:grpSpPr>
          <a:xfrm>
            <a:off x="5244299" y="2020039"/>
            <a:ext cx="6839259" cy="4122293"/>
            <a:chOff x="5244299" y="2020039"/>
            <a:chExt cx="6839259" cy="4122293"/>
          </a:xfrm>
        </p:grpSpPr>
        <p:pic>
          <p:nvPicPr>
            <p:cNvPr id="9" name="Picture 8">
              <a:extLst>
                <a:ext uri="{FF2B5EF4-FFF2-40B4-BE49-F238E27FC236}">
                  <a16:creationId xmlns:a16="http://schemas.microsoft.com/office/drawing/2014/main" id="{AE15C7E5-480C-B1E8-5DF4-604E9CA938D7}"/>
                </a:ext>
              </a:extLst>
            </p:cNvPr>
            <p:cNvPicPr>
              <a:picLocks noChangeAspect="1"/>
            </p:cNvPicPr>
            <p:nvPr/>
          </p:nvPicPr>
          <p:blipFill>
            <a:blip r:embed="rId3"/>
            <a:stretch>
              <a:fillRect/>
            </a:stretch>
          </p:blipFill>
          <p:spPr>
            <a:xfrm>
              <a:off x="5244299" y="2020039"/>
              <a:ext cx="6839259" cy="4122293"/>
            </a:xfrm>
            <a:prstGeom prst="rect">
              <a:avLst/>
            </a:prstGeom>
          </p:spPr>
        </p:pic>
        <p:sp>
          <p:nvSpPr>
            <p:cNvPr id="10" name="Oval 9">
              <a:extLst>
                <a:ext uri="{FF2B5EF4-FFF2-40B4-BE49-F238E27FC236}">
                  <a16:creationId xmlns:a16="http://schemas.microsoft.com/office/drawing/2014/main" id="{61EACCAE-B269-068E-2E6B-724F8D9475D4}"/>
                </a:ext>
              </a:extLst>
            </p:cNvPr>
            <p:cNvSpPr/>
            <p:nvPr/>
          </p:nvSpPr>
          <p:spPr>
            <a:xfrm>
              <a:off x="6899564" y="3241962"/>
              <a:ext cx="4793671" cy="748144"/>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867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89" y="166723"/>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886689" y="1149928"/>
            <a:ext cx="10392833" cy="1049327"/>
          </a:xfrm>
        </p:spPr>
        <p:txBody>
          <a:bodyPr>
            <a:normAutofit/>
          </a:bodyPr>
          <a:lstStyle/>
          <a:p>
            <a:r>
              <a:rPr lang="en-US" sz="4000" b="1" i="1"/>
              <a:t>Unit Resources Document</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5" y="2020039"/>
            <a:ext cx="4749072" cy="4606793"/>
          </a:xfrm>
        </p:spPr>
        <p:txBody>
          <a:bodyPr>
            <a:normAutofit/>
          </a:bodyPr>
          <a:lstStyle/>
          <a:p>
            <a:r>
              <a:rPr lang="en-US" sz="3200"/>
              <a:t>Second document in each unit folder</a:t>
            </a:r>
          </a:p>
          <a:p>
            <a:r>
              <a:rPr lang="en-US" sz="3200"/>
              <a:t>Open the Unit Resources document for the first unit of a course you are teaching this year.</a:t>
            </a:r>
          </a:p>
          <a:p>
            <a:r>
              <a:rPr lang="en-US" sz="3200"/>
              <a:t>What planning guidance does this document provide?</a:t>
            </a:r>
          </a:p>
          <a:p>
            <a:endParaRPr lang="en-US"/>
          </a:p>
        </p:txBody>
      </p:sp>
      <p:grpSp>
        <p:nvGrpSpPr>
          <p:cNvPr id="5" name="Group 4">
            <a:extLst>
              <a:ext uri="{FF2B5EF4-FFF2-40B4-BE49-F238E27FC236}">
                <a16:creationId xmlns:a16="http://schemas.microsoft.com/office/drawing/2014/main" id="{3A66CB1A-85EF-BB59-4F05-2083375BD8D5}"/>
              </a:ext>
            </a:extLst>
          </p:cNvPr>
          <p:cNvGrpSpPr/>
          <p:nvPr/>
        </p:nvGrpSpPr>
        <p:grpSpPr>
          <a:xfrm>
            <a:off x="5244299" y="2020039"/>
            <a:ext cx="6839259" cy="4122293"/>
            <a:chOff x="5244299" y="2020039"/>
            <a:chExt cx="6839259" cy="4122293"/>
          </a:xfrm>
        </p:grpSpPr>
        <p:pic>
          <p:nvPicPr>
            <p:cNvPr id="9" name="Picture 8">
              <a:extLst>
                <a:ext uri="{FF2B5EF4-FFF2-40B4-BE49-F238E27FC236}">
                  <a16:creationId xmlns:a16="http://schemas.microsoft.com/office/drawing/2014/main" id="{AE15C7E5-480C-B1E8-5DF4-604E9CA938D7}"/>
                </a:ext>
              </a:extLst>
            </p:cNvPr>
            <p:cNvPicPr>
              <a:picLocks noChangeAspect="1"/>
            </p:cNvPicPr>
            <p:nvPr/>
          </p:nvPicPr>
          <p:blipFill>
            <a:blip r:embed="rId3"/>
            <a:stretch>
              <a:fillRect/>
            </a:stretch>
          </p:blipFill>
          <p:spPr>
            <a:xfrm>
              <a:off x="5244299" y="2020039"/>
              <a:ext cx="6839259" cy="4122293"/>
            </a:xfrm>
            <a:prstGeom prst="rect">
              <a:avLst/>
            </a:prstGeom>
          </p:spPr>
        </p:pic>
        <p:sp>
          <p:nvSpPr>
            <p:cNvPr id="10" name="Oval 9">
              <a:extLst>
                <a:ext uri="{FF2B5EF4-FFF2-40B4-BE49-F238E27FC236}">
                  <a16:creationId xmlns:a16="http://schemas.microsoft.com/office/drawing/2014/main" id="{61EACCAE-B269-068E-2E6B-724F8D9475D4}"/>
                </a:ext>
              </a:extLst>
            </p:cNvPr>
            <p:cNvSpPr/>
            <p:nvPr/>
          </p:nvSpPr>
          <p:spPr>
            <a:xfrm>
              <a:off x="6608618" y="3949363"/>
              <a:ext cx="4793671" cy="748144"/>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511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22" y="191999"/>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899583" y="1099686"/>
            <a:ext cx="10392833" cy="1049327"/>
          </a:xfrm>
        </p:spPr>
        <p:txBody>
          <a:bodyPr>
            <a:normAutofit/>
          </a:bodyPr>
          <a:lstStyle/>
          <a:p>
            <a:r>
              <a:rPr lang="en-US" sz="4000" b="1" i="1"/>
              <a:t>Learning Cycle Summative Assessments</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5" y="2020039"/>
            <a:ext cx="4749072" cy="4606793"/>
          </a:xfrm>
        </p:spPr>
        <p:txBody>
          <a:bodyPr>
            <a:normAutofit fontScale="92500"/>
          </a:bodyPr>
          <a:lstStyle/>
          <a:p>
            <a:r>
              <a:rPr lang="en-US" sz="3200"/>
              <a:t>Available in their respective Learning Cycle folder</a:t>
            </a:r>
          </a:p>
          <a:p>
            <a:r>
              <a:rPr lang="en-US" sz="3200"/>
              <a:t>Begin with the TR(S) to review any implementation suggestions and scoring information</a:t>
            </a:r>
          </a:p>
          <a:p>
            <a:r>
              <a:rPr lang="en-US" sz="3200"/>
              <a:t>Review the LC Summative Assessments for the first unit of instruction</a:t>
            </a:r>
          </a:p>
        </p:txBody>
      </p:sp>
      <p:grpSp>
        <p:nvGrpSpPr>
          <p:cNvPr id="8" name="Group 7">
            <a:extLst>
              <a:ext uri="{FF2B5EF4-FFF2-40B4-BE49-F238E27FC236}">
                <a16:creationId xmlns:a16="http://schemas.microsoft.com/office/drawing/2014/main" id="{93D217CD-4198-8A96-DED0-462CDC8D78E7}"/>
              </a:ext>
            </a:extLst>
          </p:cNvPr>
          <p:cNvGrpSpPr/>
          <p:nvPr/>
        </p:nvGrpSpPr>
        <p:grpSpPr>
          <a:xfrm>
            <a:off x="5112327" y="1858417"/>
            <a:ext cx="6716418" cy="4388076"/>
            <a:chOff x="5112327" y="1858417"/>
            <a:chExt cx="6716418" cy="4388076"/>
          </a:xfrm>
        </p:grpSpPr>
        <p:pic>
          <p:nvPicPr>
            <p:cNvPr id="6" name="Picture 5">
              <a:extLst>
                <a:ext uri="{FF2B5EF4-FFF2-40B4-BE49-F238E27FC236}">
                  <a16:creationId xmlns:a16="http://schemas.microsoft.com/office/drawing/2014/main" id="{6A22C343-F32B-F9EF-9344-ED540CD3B4CE}"/>
                </a:ext>
              </a:extLst>
            </p:cNvPr>
            <p:cNvPicPr>
              <a:picLocks noChangeAspect="1"/>
            </p:cNvPicPr>
            <p:nvPr/>
          </p:nvPicPr>
          <p:blipFill>
            <a:blip r:embed="rId3"/>
            <a:stretch>
              <a:fillRect/>
            </a:stretch>
          </p:blipFill>
          <p:spPr>
            <a:xfrm>
              <a:off x="5446667" y="1858417"/>
              <a:ext cx="6382078" cy="4388076"/>
            </a:xfrm>
            <a:prstGeom prst="rect">
              <a:avLst/>
            </a:prstGeom>
          </p:spPr>
        </p:pic>
        <p:sp>
          <p:nvSpPr>
            <p:cNvPr id="7" name="Oval 6">
              <a:extLst>
                <a:ext uri="{FF2B5EF4-FFF2-40B4-BE49-F238E27FC236}">
                  <a16:creationId xmlns:a16="http://schemas.microsoft.com/office/drawing/2014/main" id="{A98DB675-FF91-077D-9C43-D0BC9F444FA8}"/>
                </a:ext>
              </a:extLst>
            </p:cNvPr>
            <p:cNvSpPr/>
            <p:nvPr/>
          </p:nvSpPr>
          <p:spPr>
            <a:xfrm>
              <a:off x="5112327" y="3054928"/>
              <a:ext cx="4793671" cy="748144"/>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390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025"/>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1075268" y="1177636"/>
            <a:ext cx="10392833" cy="1049327"/>
          </a:xfrm>
        </p:spPr>
        <p:txBody>
          <a:bodyPr>
            <a:normAutofit/>
          </a:bodyPr>
          <a:lstStyle/>
          <a:p>
            <a:r>
              <a:rPr lang="en-US" sz="4000" b="1" i="1"/>
              <a:t>Performance Matters</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4" y="1870365"/>
            <a:ext cx="11210677" cy="4756468"/>
          </a:xfrm>
        </p:spPr>
        <p:txBody>
          <a:bodyPr>
            <a:normAutofit lnSpcReduction="10000"/>
          </a:bodyPr>
          <a:lstStyle/>
          <a:p>
            <a:pPr>
              <a:lnSpc>
                <a:spcPct val="100000"/>
              </a:lnSpc>
            </a:pPr>
            <a:r>
              <a:rPr lang="en-US" sz="3200" dirty="0"/>
              <a:t>A table identifying the curriculum-based assessments (CBAs) built in Performance Matters (PM) for each course is available on the main Resources Page of the Secondary Science Group.</a:t>
            </a:r>
          </a:p>
          <a:p>
            <a:pPr>
              <a:lnSpc>
                <a:spcPct val="100000"/>
              </a:lnSpc>
            </a:pPr>
            <a:r>
              <a:rPr lang="en-US" sz="3200" dirty="0"/>
              <a:t>If a CBA, e.g., Learning Cycle Summative Assessment, is available in Performance Matters, teachers are expected to administer the assessment via Performance Matters.</a:t>
            </a:r>
          </a:p>
          <a:p>
            <a:pPr>
              <a:lnSpc>
                <a:spcPct val="100000"/>
              </a:lnSpc>
            </a:pPr>
            <a:r>
              <a:rPr lang="en-US" sz="3200" dirty="0"/>
              <a:t>Teachers may use the MS Word versions of Learning Cycle Summative Assessment to provide accommodations required for students receiving special services, e.g., IEPs, 504s, ESOL supports</a:t>
            </a:r>
          </a:p>
        </p:txBody>
      </p:sp>
    </p:spTree>
    <p:extLst>
      <p:ext uri="{BB962C8B-B14F-4D97-AF65-F5344CB8AC3E}">
        <p14:creationId xmlns:p14="http://schemas.microsoft.com/office/powerpoint/2010/main" val="11011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025"/>
            <a:ext cx="10515600" cy="666029"/>
          </a:xfrm>
        </p:spPr>
        <p:txBody>
          <a:bodyPr>
            <a:normAutofit fontScale="90000"/>
          </a:bodyPr>
          <a:lstStyle/>
          <a:p>
            <a:r>
              <a:rPr lang="en-US" b="1"/>
              <a:t>CURRICULUM UPDATES</a:t>
            </a:r>
          </a:p>
        </p:txBody>
      </p:sp>
      <p:sp>
        <p:nvSpPr>
          <p:cNvPr id="4" name="Text Placeholder 3"/>
          <p:cNvSpPr>
            <a:spLocks noGrp="1"/>
          </p:cNvSpPr>
          <p:nvPr>
            <p:ph type="body" sz="quarter" idx="13"/>
          </p:nvPr>
        </p:nvSpPr>
        <p:spPr>
          <a:xfrm>
            <a:off x="899583" y="1136073"/>
            <a:ext cx="10392833" cy="1049327"/>
          </a:xfrm>
        </p:spPr>
        <p:txBody>
          <a:bodyPr>
            <a:normAutofit/>
          </a:bodyPr>
          <a:lstStyle/>
          <a:p>
            <a:r>
              <a:rPr lang="en-US" sz="4000" b="1" i="1"/>
              <a:t>Performance Matters</a:t>
            </a:r>
          </a:p>
        </p:txBody>
      </p:sp>
      <p:sp>
        <p:nvSpPr>
          <p:cNvPr id="3" name="Text Placeholder 2">
            <a:extLst>
              <a:ext uri="{FF2B5EF4-FFF2-40B4-BE49-F238E27FC236}">
                <a16:creationId xmlns:a16="http://schemas.microsoft.com/office/drawing/2014/main" id="{B9F24C58-EB50-0205-C4CE-4EC53B9DAEDA}"/>
              </a:ext>
            </a:extLst>
          </p:cNvPr>
          <p:cNvSpPr>
            <a:spLocks noGrp="1"/>
          </p:cNvSpPr>
          <p:nvPr>
            <p:ph type="body" sz="quarter" idx="14"/>
          </p:nvPr>
        </p:nvSpPr>
        <p:spPr>
          <a:xfrm>
            <a:off x="363254" y="1870365"/>
            <a:ext cx="11210677" cy="4756468"/>
          </a:xfrm>
        </p:spPr>
        <p:txBody>
          <a:bodyPr>
            <a:normAutofit/>
          </a:bodyPr>
          <a:lstStyle/>
          <a:p>
            <a:pPr>
              <a:lnSpc>
                <a:spcPct val="100000"/>
              </a:lnSpc>
            </a:pPr>
            <a:r>
              <a:rPr lang="en-US" sz="3200" dirty="0"/>
              <a:t>Professional Learning on Performance Matters is being offered today and we will continue to provide PD throughout the school year</a:t>
            </a:r>
          </a:p>
          <a:p>
            <a:pPr>
              <a:lnSpc>
                <a:spcPct val="100000"/>
              </a:lnSpc>
            </a:pPr>
            <a:r>
              <a:rPr lang="en-US" sz="3200" dirty="0"/>
              <a:t>For questions specific to Secondary Science PM assessments, please email Julie Damico </a:t>
            </a:r>
            <a:r>
              <a:rPr lang="en-US" sz="3200" dirty="0">
                <a:hlinkClick r:id="rId3"/>
              </a:rPr>
              <a:t>jdamico@bcps.org</a:t>
            </a:r>
            <a:endParaRPr lang="en-US" sz="3200" dirty="0"/>
          </a:p>
          <a:p>
            <a:pPr>
              <a:lnSpc>
                <a:spcPct val="100000"/>
              </a:lnSpc>
            </a:pPr>
            <a:r>
              <a:rPr lang="en-US" sz="3200" dirty="0"/>
              <a:t>For systemic or functionality questions, please email </a:t>
            </a:r>
            <a:r>
              <a:rPr lang="en-US" sz="3200" dirty="0">
                <a:hlinkClick r:id="rId4"/>
              </a:rPr>
              <a:t>pm@bcps.org</a:t>
            </a:r>
            <a:r>
              <a:rPr lang="en-US" sz="3200" dirty="0"/>
              <a:t>, reference support materials in the Performance Matters Training </a:t>
            </a:r>
            <a:r>
              <a:rPr lang="en-US" sz="3200" b="1" i="1" dirty="0"/>
              <a:t>Course</a:t>
            </a:r>
            <a:r>
              <a:rPr lang="en-US" sz="3200" dirty="0"/>
              <a:t> (Access Code: </a:t>
            </a:r>
            <a:r>
              <a:rPr lang="en-US" sz="3200" b="1" i="0" dirty="0">
                <a:effectLst/>
              </a:rPr>
              <a:t>HW7K-RC68-MRK9S</a:t>
            </a:r>
            <a:r>
              <a:rPr lang="en-US" sz="3200" dirty="0"/>
              <a:t>) or post an update to the course.</a:t>
            </a:r>
          </a:p>
          <a:p>
            <a:endParaRPr lang="en-US" sz="3200" dirty="0"/>
          </a:p>
          <a:p>
            <a:endParaRPr lang="en-US" dirty="0"/>
          </a:p>
        </p:txBody>
      </p:sp>
    </p:spTree>
    <p:extLst>
      <p:ext uri="{BB962C8B-B14F-4D97-AF65-F5344CB8AC3E}">
        <p14:creationId xmlns:p14="http://schemas.microsoft.com/office/powerpoint/2010/main" val="1523187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upport Services - Union Colony Schools">
            <a:extLst>
              <a:ext uri="{FF2B5EF4-FFF2-40B4-BE49-F238E27FC236}">
                <a16:creationId xmlns:a16="http://schemas.microsoft.com/office/drawing/2014/main" id="{760825A6-91E9-17A8-D834-5B7E57A858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510" y="2703711"/>
            <a:ext cx="3948546" cy="1893671"/>
          </a:xfrm>
          <a:prstGeom prst="rect">
            <a:avLst/>
          </a:prstGeom>
          <a:solidFill>
            <a:srgbClr val="FFFFFF"/>
          </a:solidFill>
        </p:spPr>
      </p:pic>
      <p:sp>
        <p:nvSpPr>
          <p:cNvPr id="3" name="Text Placeholder 2">
            <a:extLst>
              <a:ext uri="{FF2B5EF4-FFF2-40B4-BE49-F238E27FC236}">
                <a16:creationId xmlns:a16="http://schemas.microsoft.com/office/drawing/2014/main" id="{B9F24C58-EB50-0205-C4CE-4EC53B9DAEDA}"/>
              </a:ext>
            </a:extLst>
          </p:cNvPr>
          <p:cNvSpPr>
            <a:spLocks noGrp="1"/>
          </p:cNvSpPr>
          <p:nvPr>
            <p:ph sz="quarter" idx="15"/>
          </p:nvPr>
        </p:nvSpPr>
        <p:spPr>
          <a:xfrm>
            <a:off x="4433456" y="1856509"/>
            <a:ext cx="7426036" cy="4764007"/>
          </a:xfrm>
        </p:spPr>
        <p:txBody>
          <a:bodyPr>
            <a:normAutofit lnSpcReduction="10000"/>
          </a:bodyPr>
          <a:lstStyle/>
          <a:p>
            <a:r>
              <a:rPr lang="en-US" sz="3200"/>
              <a:t>Pre-Assessments</a:t>
            </a:r>
          </a:p>
          <a:p>
            <a:r>
              <a:rPr lang="en-US" sz="3200"/>
              <a:t>Learning Acceleration Plan</a:t>
            </a:r>
          </a:p>
          <a:p>
            <a:r>
              <a:rPr lang="en-US" sz="3200"/>
              <a:t>Sample Unit Plan</a:t>
            </a:r>
          </a:p>
          <a:p>
            <a:r>
              <a:rPr lang="en-US" sz="3200"/>
              <a:t>Supports for Multilingual Learners (MLL)</a:t>
            </a:r>
          </a:p>
          <a:p>
            <a:pPr lvl="1"/>
            <a:r>
              <a:rPr lang="en-US" sz="3200"/>
              <a:t>Grade 6 &amp; Living Systems Unit 1 Field Test</a:t>
            </a:r>
          </a:p>
          <a:p>
            <a:pPr lvl="1"/>
            <a:r>
              <a:rPr lang="en-US" sz="3200"/>
              <a:t>LC Summative Assessment support</a:t>
            </a:r>
          </a:p>
          <a:p>
            <a:pPr lvl="1"/>
            <a:r>
              <a:rPr lang="en-US" sz="3200"/>
              <a:t>Vocabulary and other language acquisition</a:t>
            </a:r>
          </a:p>
          <a:p>
            <a:r>
              <a:rPr lang="en-US" sz="3200">
                <a:hlinkClick r:id="rId4"/>
              </a:rPr>
              <a:t>Curriculum Support &amp; Feedback Form</a:t>
            </a:r>
            <a:endParaRPr lang="en-US" sz="3200"/>
          </a:p>
        </p:txBody>
      </p:sp>
      <p:sp>
        <p:nvSpPr>
          <p:cNvPr id="2" name="Title 1"/>
          <p:cNvSpPr>
            <a:spLocks noGrp="1"/>
          </p:cNvSpPr>
          <p:nvPr>
            <p:ph type="title"/>
          </p:nvPr>
        </p:nvSpPr>
        <p:spPr>
          <a:xfrm>
            <a:off x="618067" y="237485"/>
            <a:ext cx="10515600" cy="705415"/>
          </a:xfrm>
        </p:spPr>
        <p:txBody>
          <a:bodyPr anchor="ctr">
            <a:normAutofit/>
          </a:bodyPr>
          <a:lstStyle/>
          <a:p>
            <a:r>
              <a:rPr lang="en-US" sz="4200" b="1"/>
              <a:t>CURRICULUM UPDATES</a:t>
            </a:r>
          </a:p>
        </p:txBody>
      </p:sp>
      <p:sp>
        <p:nvSpPr>
          <p:cNvPr id="4" name="Text Placeholder 3"/>
          <p:cNvSpPr>
            <a:spLocks noGrp="1"/>
          </p:cNvSpPr>
          <p:nvPr>
            <p:ph type="body" sz="quarter" idx="13"/>
          </p:nvPr>
        </p:nvSpPr>
        <p:spPr>
          <a:xfrm>
            <a:off x="679450" y="1174346"/>
            <a:ext cx="10392833" cy="835025"/>
          </a:xfrm>
        </p:spPr>
        <p:txBody>
          <a:bodyPr>
            <a:normAutofit/>
          </a:bodyPr>
          <a:lstStyle/>
          <a:p>
            <a:r>
              <a:rPr lang="en-US" b="1" i="1"/>
              <a:t>Other curriculum documents</a:t>
            </a:r>
          </a:p>
        </p:txBody>
      </p:sp>
    </p:spTree>
    <p:extLst>
      <p:ext uri="{BB962C8B-B14F-4D97-AF65-F5344CB8AC3E}">
        <p14:creationId xmlns:p14="http://schemas.microsoft.com/office/powerpoint/2010/main" val="3383773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C2DDA-FC5F-DE0F-3864-D7802D322641}"/>
              </a:ext>
            </a:extLst>
          </p:cNvPr>
          <p:cNvSpPr>
            <a:spLocks noGrp="1"/>
          </p:cNvSpPr>
          <p:nvPr>
            <p:ph sz="quarter" idx="14"/>
          </p:nvPr>
        </p:nvSpPr>
        <p:spPr>
          <a:xfrm>
            <a:off x="302432" y="1249680"/>
            <a:ext cx="9847408" cy="5370835"/>
          </a:xfrm>
        </p:spPr>
        <p:txBody>
          <a:bodyPr>
            <a:normAutofit/>
          </a:bodyPr>
          <a:lstStyle/>
          <a:p>
            <a:pPr>
              <a:lnSpc>
                <a:spcPct val="100000"/>
              </a:lnSpc>
            </a:pPr>
            <a:r>
              <a:rPr lang="en-US" sz="3200" dirty="0"/>
              <a:t>Share #bringingscienceback or other awesome ideas you have planned for the first week and/or unit</a:t>
            </a:r>
          </a:p>
          <a:p>
            <a:pPr>
              <a:lnSpc>
                <a:spcPct val="100000"/>
              </a:lnSpc>
            </a:pPr>
            <a:r>
              <a:rPr lang="en-US" sz="3200" dirty="0"/>
              <a:t>Additional planning resources in the PSD #bringingscienceback Common Resources folder to use today and throughout the year</a:t>
            </a:r>
          </a:p>
          <a:p>
            <a:pPr lvl="1"/>
            <a:r>
              <a:rPr lang="en-US" sz="2800" dirty="0"/>
              <a:t>A/B Day planning calendar</a:t>
            </a:r>
          </a:p>
          <a:p>
            <a:pPr lvl="1"/>
            <a:r>
              <a:rPr lang="en-US" sz="2800" dirty="0"/>
              <a:t>STEM Teaching tools for incorporating SEPs and CCCs into assessments and other tasks</a:t>
            </a:r>
          </a:p>
          <a:p>
            <a:pPr lvl="1"/>
            <a:r>
              <a:rPr lang="en-US" sz="2800" dirty="0"/>
              <a:t>5E Lesson Plan template</a:t>
            </a:r>
          </a:p>
          <a:p>
            <a:r>
              <a:rPr lang="en-US" sz="3200" dirty="0"/>
              <a:t>Use those Resource Share Groups!! </a:t>
            </a:r>
            <a:r>
              <a:rPr lang="en-US" sz="3200" dirty="0">
                <a:sym typeface="Wingdings" panose="05000000000000000000" pitchFamily="2" charset="2"/>
              </a:rPr>
              <a:t></a:t>
            </a:r>
            <a:endParaRPr lang="en-US" sz="3200" dirty="0"/>
          </a:p>
        </p:txBody>
      </p:sp>
      <p:sp>
        <p:nvSpPr>
          <p:cNvPr id="4" name="Title 3">
            <a:extLst>
              <a:ext uri="{FF2B5EF4-FFF2-40B4-BE49-F238E27FC236}">
                <a16:creationId xmlns:a16="http://schemas.microsoft.com/office/drawing/2014/main" id="{5C040C04-72C8-EA33-5E76-44ED1037649D}"/>
              </a:ext>
            </a:extLst>
          </p:cNvPr>
          <p:cNvSpPr>
            <a:spLocks noGrp="1"/>
          </p:cNvSpPr>
          <p:nvPr>
            <p:ph type="title"/>
          </p:nvPr>
        </p:nvSpPr>
        <p:spPr/>
        <p:txBody>
          <a:bodyPr>
            <a:normAutofit fontScale="90000"/>
          </a:bodyPr>
          <a:lstStyle/>
          <a:p>
            <a:r>
              <a:rPr lang="en-US" b="1"/>
              <a:t>Time to Plan/Share</a:t>
            </a:r>
          </a:p>
        </p:txBody>
      </p:sp>
      <p:pic>
        <p:nvPicPr>
          <p:cNvPr id="2050" name="Picture 2">
            <a:extLst>
              <a:ext uri="{FF2B5EF4-FFF2-40B4-BE49-F238E27FC236}">
                <a16:creationId xmlns:a16="http://schemas.microsoft.com/office/drawing/2014/main" id="{2F678080-5FD3-2B47-6645-CBD5D578C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170" y="4191541"/>
            <a:ext cx="2315398" cy="231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37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421BA-737A-4B9A-A356-447A4DC85A88}"/>
              </a:ext>
            </a:extLst>
          </p:cNvPr>
          <p:cNvSpPr>
            <a:spLocks noGrp="1"/>
          </p:cNvSpPr>
          <p:nvPr>
            <p:ph sz="quarter" idx="14"/>
          </p:nvPr>
        </p:nvSpPr>
        <p:spPr>
          <a:xfrm>
            <a:off x="448558" y="1950211"/>
            <a:ext cx="5802861" cy="4658407"/>
          </a:xfrm>
        </p:spPr>
        <p:txBody>
          <a:bodyPr vert="horz" lIns="91440" tIns="45720" rIns="91440" bIns="45720" rtlCol="0" anchor="t">
            <a:normAutofit lnSpcReduction="10000"/>
          </a:bodyPr>
          <a:lstStyle/>
          <a:p>
            <a:pPr>
              <a:lnSpc>
                <a:spcPct val="100000"/>
              </a:lnSpc>
            </a:pPr>
            <a:r>
              <a:rPr lang="en-US" sz="3600" dirty="0">
                <a:cs typeface="Calibri"/>
              </a:rPr>
              <a:t>What was one thing you appreciated about this session?</a:t>
            </a:r>
          </a:p>
          <a:p>
            <a:pPr>
              <a:lnSpc>
                <a:spcPct val="100000"/>
              </a:lnSpc>
            </a:pPr>
            <a:r>
              <a:rPr lang="en-US" sz="3600" dirty="0">
                <a:cs typeface="Calibri"/>
              </a:rPr>
              <a:t>What is one thing you are willing to try or learn more about?</a:t>
            </a:r>
          </a:p>
          <a:p>
            <a:pPr>
              <a:lnSpc>
                <a:spcPct val="100000"/>
              </a:lnSpc>
            </a:pPr>
            <a:r>
              <a:rPr lang="en-US" sz="3600" dirty="0">
                <a:cs typeface="Calibri"/>
              </a:rPr>
              <a:t>Don’t forget to Register for Sessions 2, 3 &amp; 4!</a:t>
            </a:r>
          </a:p>
          <a:p>
            <a:endParaRPr lang="en-US" sz="3600" dirty="0">
              <a:cs typeface="Calibri"/>
            </a:endParaRPr>
          </a:p>
          <a:p>
            <a:pPr marL="0" indent="0">
              <a:buNone/>
            </a:pPr>
            <a:endParaRPr lang="en-US" sz="3200" dirty="0">
              <a:cs typeface="Calibri"/>
            </a:endParaRPr>
          </a:p>
        </p:txBody>
      </p:sp>
      <p:sp>
        <p:nvSpPr>
          <p:cNvPr id="4" name="Title 3">
            <a:extLst>
              <a:ext uri="{FF2B5EF4-FFF2-40B4-BE49-F238E27FC236}">
                <a16:creationId xmlns:a16="http://schemas.microsoft.com/office/drawing/2014/main" id="{51C9F10E-D346-4DE4-9076-8291C75A476E}"/>
              </a:ext>
            </a:extLst>
          </p:cNvPr>
          <p:cNvSpPr>
            <a:spLocks noGrp="1"/>
          </p:cNvSpPr>
          <p:nvPr>
            <p:ph type="title"/>
          </p:nvPr>
        </p:nvSpPr>
        <p:spPr>
          <a:xfrm>
            <a:off x="838200" y="141826"/>
            <a:ext cx="10515600" cy="705415"/>
          </a:xfrm>
        </p:spPr>
        <p:txBody>
          <a:bodyPr>
            <a:normAutofit fontScale="90000"/>
          </a:bodyPr>
          <a:lstStyle/>
          <a:p>
            <a:r>
              <a:rPr lang="en-US" b="1">
                <a:cs typeface="Calibri"/>
              </a:rPr>
              <a:t>Optimistic Closure</a:t>
            </a:r>
            <a:endParaRPr lang="en-US" b="1"/>
          </a:p>
        </p:txBody>
      </p:sp>
      <p:pic>
        <p:nvPicPr>
          <p:cNvPr id="1026" name="Picture 2">
            <a:extLst>
              <a:ext uri="{FF2B5EF4-FFF2-40B4-BE49-F238E27FC236}">
                <a16:creationId xmlns:a16="http://schemas.microsoft.com/office/drawing/2014/main" id="{E5134D7C-D498-047C-0D0B-8D54646F9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639" y="2633229"/>
            <a:ext cx="5336803" cy="2880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6F756023-C230-2173-D732-997C78C93746}"/>
              </a:ext>
            </a:extLst>
          </p:cNvPr>
          <p:cNvSpPr>
            <a:spLocks noGrp="1"/>
          </p:cNvSpPr>
          <p:nvPr>
            <p:ph type="body" sz="quarter" idx="13"/>
          </p:nvPr>
        </p:nvSpPr>
        <p:spPr>
          <a:xfrm>
            <a:off x="899583" y="1215571"/>
            <a:ext cx="10392833" cy="1049327"/>
          </a:xfrm>
        </p:spPr>
        <p:txBody>
          <a:bodyPr>
            <a:normAutofit/>
          </a:bodyPr>
          <a:lstStyle/>
          <a:p>
            <a:r>
              <a:rPr lang="en-US" sz="4000" b="1" i="1"/>
              <a:t>Thank you and have a great year!</a:t>
            </a:r>
          </a:p>
        </p:txBody>
      </p:sp>
    </p:spTree>
    <p:extLst>
      <p:ext uri="{BB962C8B-B14F-4D97-AF65-F5344CB8AC3E}">
        <p14:creationId xmlns:p14="http://schemas.microsoft.com/office/powerpoint/2010/main" val="355739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48D48C-EC8D-0B39-3B8E-FFC999F3DAD7}"/>
              </a:ext>
            </a:extLst>
          </p:cNvPr>
          <p:cNvSpPr>
            <a:spLocks noGrp="1"/>
          </p:cNvSpPr>
          <p:nvPr>
            <p:ph type="title"/>
          </p:nvPr>
        </p:nvSpPr>
        <p:spPr>
          <a:xfrm>
            <a:off x="838200" y="45760"/>
            <a:ext cx="10515600" cy="944736"/>
          </a:xfrm>
        </p:spPr>
        <p:txBody>
          <a:bodyPr/>
          <a:lstStyle/>
          <a:p>
            <a:r>
              <a:rPr lang="en-US" b="1"/>
              <a:t>WELCOME BACK! </a:t>
            </a:r>
          </a:p>
        </p:txBody>
      </p:sp>
      <p:sp>
        <p:nvSpPr>
          <p:cNvPr id="7" name="Text Placeholder 2">
            <a:extLst>
              <a:ext uri="{FF2B5EF4-FFF2-40B4-BE49-F238E27FC236}">
                <a16:creationId xmlns:a16="http://schemas.microsoft.com/office/drawing/2014/main" id="{8C8F55E4-5BCA-7791-2357-657D07115EE2}"/>
              </a:ext>
            </a:extLst>
          </p:cNvPr>
          <p:cNvSpPr>
            <a:spLocks noGrp="1"/>
          </p:cNvSpPr>
          <p:nvPr>
            <p:ph type="body" sz="quarter" idx="13"/>
          </p:nvPr>
        </p:nvSpPr>
        <p:spPr>
          <a:xfrm>
            <a:off x="960966" y="1087994"/>
            <a:ext cx="10392833" cy="835025"/>
          </a:xfrm>
        </p:spPr>
        <p:txBody>
          <a:bodyPr vert="horz" lIns="91440" tIns="45720" rIns="91440" bIns="45720" rtlCol="0" anchor="t">
            <a:normAutofit/>
          </a:bodyPr>
          <a:lstStyle/>
          <a:p>
            <a:r>
              <a:rPr lang="en-US" b="1" i="1">
                <a:solidFill>
                  <a:srgbClr val="FF6600"/>
                </a:solidFill>
              </a:rPr>
              <a:t>Within the Secondary Science GROUP...</a:t>
            </a:r>
          </a:p>
          <a:p>
            <a:endParaRPr lang="en-US" dirty="0"/>
          </a:p>
        </p:txBody>
      </p:sp>
      <p:pic>
        <p:nvPicPr>
          <p:cNvPr id="3" name="Picture 2">
            <a:extLst>
              <a:ext uri="{FF2B5EF4-FFF2-40B4-BE49-F238E27FC236}">
                <a16:creationId xmlns:a16="http://schemas.microsoft.com/office/drawing/2014/main" id="{F392F576-9686-C891-2E72-DD4541D5EB73}"/>
              </a:ext>
            </a:extLst>
          </p:cNvPr>
          <p:cNvPicPr>
            <a:picLocks noChangeAspect="1"/>
          </p:cNvPicPr>
          <p:nvPr/>
        </p:nvPicPr>
        <p:blipFill>
          <a:blip r:embed="rId3"/>
          <a:stretch>
            <a:fillRect/>
          </a:stretch>
        </p:blipFill>
        <p:spPr>
          <a:xfrm>
            <a:off x="173531" y="1923019"/>
            <a:ext cx="6075291" cy="3410959"/>
          </a:xfrm>
          <a:prstGeom prst="rect">
            <a:avLst/>
          </a:prstGeom>
        </p:spPr>
      </p:pic>
      <p:pic>
        <p:nvPicPr>
          <p:cNvPr id="5" name="Picture 4">
            <a:extLst>
              <a:ext uri="{FF2B5EF4-FFF2-40B4-BE49-F238E27FC236}">
                <a16:creationId xmlns:a16="http://schemas.microsoft.com/office/drawing/2014/main" id="{6C35603B-66A2-F4BA-3022-9925C420FEF0}"/>
              </a:ext>
            </a:extLst>
          </p:cNvPr>
          <p:cNvPicPr>
            <a:picLocks noChangeAspect="1"/>
          </p:cNvPicPr>
          <p:nvPr/>
        </p:nvPicPr>
        <p:blipFill>
          <a:blip r:embed="rId4"/>
          <a:stretch>
            <a:fillRect/>
          </a:stretch>
        </p:blipFill>
        <p:spPr>
          <a:xfrm>
            <a:off x="6481290" y="1772946"/>
            <a:ext cx="5314470" cy="3819250"/>
          </a:xfrm>
          <a:prstGeom prst="rect">
            <a:avLst/>
          </a:prstGeom>
        </p:spPr>
      </p:pic>
      <p:sp>
        <p:nvSpPr>
          <p:cNvPr id="10" name="TextBox 9">
            <a:extLst>
              <a:ext uri="{FF2B5EF4-FFF2-40B4-BE49-F238E27FC236}">
                <a16:creationId xmlns:a16="http://schemas.microsoft.com/office/drawing/2014/main" id="{9721A2B0-D107-CC42-A3A1-97034A4D4F93}"/>
              </a:ext>
            </a:extLst>
          </p:cNvPr>
          <p:cNvSpPr txBox="1"/>
          <p:nvPr/>
        </p:nvSpPr>
        <p:spPr>
          <a:xfrm>
            <a:off x="0" y="5811474"/>
            <a:ext cx="11622229" cy="707886"/>
          </a:xfrm>
          <a:prstGeom prst="rect">
            <a:avLst/>
          </a:prstGeom>
          <a:noFill/>
        </p:spPr>
        <p:txBody>
          <a:bodyPr wrap="square">
            <a:spAutoFit/>
          </a:bodyPr>
          <a:lstStyle/>
          <a:p>
            <a:pPr marL="0" lvl="1" algn="ctr"/>
            <a:r>
              <a:rPr lang="en-US" sz="3600" b="1" dirty="0"/>
              <a:t>Secondary Science </a:t>
            </a:r>
            <a:r>
              <a:rPr lang="en-US" sz="4000" b="1" dirty="0"/>
              <a:t>GROUP</a:t>
            </a:r>
            <a:r>
              <a:rPr lang="en-US" sz="3600" b="1" dirty="0"/>
              <a:t> Access Code: </a:t>
            </a:r>
            <a:r>
              <a:rPr lang="en-US" sz="4000" b="1" dirty="0"/>
              <a:t>2NNCJ-8HTZT</a:t>
            </a:r>
            <a:endParaRPr lang="en-US" sz="3600" b="1" dirty="0"/>
          </a:p>
        </p:txBody>
      </p:sp>
    </p:spTree>
    <p:extLst>
      <p:ext uri="{BB962C8B-B14F-4D97-AF65-F5344CB8AC3E}">
        <p14:creationId xmlns:p14="http://schemas.microsoft.com/office/powerpoint/2010/main" val="214583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9421BA-737A-4B9A-A356-447A4DC85A88}"/>
              </a:ext>
            </a:extLst>
          </p:cNvPr>
          <p:cNvSpPr>
            <a:spLocks noGrp="1"/>
          </p:cNvSpPr>
          <p:nvPr>
            <p:ph sz="quarter" idx="14"/>
          </p:nvPr>
        </p:nvSpPr>
        <p:spPr>
          <a:xfrm>
            <a:off x="448558" y="1950211"/>
            <a:ext cx="6381733" cy="4658407"/>
          </a:xfrm>
        </p:spPr>
        <p:txBody>
          <a:bodyPr vert="horz" lIns="91440" tIns="45720" rIns="91440" bIns="45720" rtlCol="0" anchor="t">
            <a:normAutofit/>
          </a:bodyPr>
          <a:lstStyle/>
          <a:p>
            <a:pPr marL="0" indent="0">
              <a:buNone/>
            </a:pPr>
            <a:r>
              <a:rPr lang="en-US" sz="3600" b="1" i="1">
                <a:cs typeface="Calibri"/>
              </a:rPr>
              <a:t>Reach out if you need us!</a:t>
            </a:r>
          </a:p>
          <a:p>
            <a:r>
              <a:rPr lang="en-US" sz="3600">
                <a:cs typeface="Calibri"/>
              </a:rPr>
              <a:t>Julie Damico, Supervisor </a:t>
            </a:r>
            <a:r>
              <a:rPr lang="en-US" sz="3600">
                <a:cs typeface="Calibri"/>
                <a:hlinkClick r:id="rId3"/>
              </a:rPr>
              <a:t>jdamico@bcps.org</a:t>
            </a:r>
            <a:endParaRPr lang="en-US" sz="3600">
              <a:cs typeface="Calibri"/>
            </a:endParaRPr>
          </a:p>
          <a:p>
            <a:r>
              <a:rPr lang="en-US" sz="3600">
                <a:cs typeface="Calibri"/>
              </a:rPr>
              <a:t>Tiffany Wendland, Coordinator </a:t>
            </a:r>
            <a:r>
              <a:rPr lang="en-US" sz="3600">
                <a:cs typeface="Calibri"/>
                <a:hlinkClick r:id="rId4"/>
              </a:rPr>
              <a:t>twendland@bcps.org</a:t>
            </a:r>
            <a:endParaRPr lang="en-US" sz="3600">
              <a:cs typeface="Calibri"/>
            </a:endParaRPr>
          </a:p>
          <a:p>
            <a:r>
              <a:rPr lang="en-US" sz="3600">
                <a:cs typeface="Calibri"/>
              </a:rPr>
              <a:t>Christine Schumacker, Director </a:t>
            </a:r>
            <a:r>
              <a:rPr lang="en-US" sz="3600">
                <a:cs typeface="Calibri"/>
                <a:hlinkClick r:id="rId5"/>
              </a:rPr>
              <a:t>cschumacker@bcps.org</a:t>
            </a:r>
            <a:endParaRPr lang="en-US" sz="3600">
              <a:cs typeface="Calibri"/>
            </a:endParaRPr>
          </a:p>
          <a:p>
            <a:r>
              <a:rPr lang="en-US" sz="3600">
                <a:cs typeface="Calibri"/>
              </a:rPr>
              <a:t>Office: 443-809-4251</a:t>
            </a:r>
          </a:p>
          <a:p>
            <a:endParaRPr lang="en-US" sz="3600">
              <a:cs typeface="Calibri"/>
            </a:endParaRPr>
          </a:p>
          <a:p>
            <a:pPr marL="0" indent="0">
              <a:buNone/>
            </a:pPr>
            <a:endParaRPr lang="en-US" sz="3200">
              <a:cs typeface="Calibri"/>
            </a:endParaRPr>
          </a:p>
        </p:txBody>
      </p:sp>
      <p:sp>
        <p:nvSpPr>
          <p:cNvPr id="4" name="Title 3">
            <a:extLst>
              <a:ext uri="{FF2B5EF4-FFF2-40B4-BE49-F238E27FC236}">
                <a16:creationId xmlns:a16="http://schemas.microsoft.com/office/drawing/2014/main" id="{51C9F10E-D346-4DE4-9076-8291C75A476E}"/>
              </a:ext>
            </a:extLst>
          </p:cNvPr>
          <p:cNvSpPr>
            <a:spLocks noGrp="1"/>
          </p:cNvSpPr>
          <p:nvPr>
            <p:ph type="title"/>
          </p:nvPr>
        </p:nvSpPr>
        <p:spPr>
          <a:xfrm>
            <a:off x="838200" y="141826"/>
            <a:ext cx="10515600" cy="705415"/>
          </a:xfrm>
        </p:spPr>
        <p:txBody>
          <a:bodyPr>
            <a:normAutofit fontScale="90000"/>
          </a:bodyPr>
          <a:lstStyle/>
          <a:p>
            <a:r>
              <a:rPr lang="en-US" b="1">
                <a:cs typeface="Calibri"/>
              </a:rPr>
              <a:t>Optimistic Closure</a:t>
            </a:r>
            <a:endParaRPr lang="en-US" b="1"/>
          </a:p>
        </p:txBody>
      </p:sp>
      <p:pic>
        <p:nvPicPr>
          <p:cNvPr id="1026" name="Picture 2">
            <a:extLst>
              <a:ext uri="{FF2B5EF4-FFF2-40B4-BE49-F238E27FC236}">
                <a16:creationId xmlns:a16="http://schemas.microsoft.com/office/drawing/2014/main" id="{E5134D7C-D498-047C-0D0B-8D54646F9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545" y="2633229"/>
            <a:ext cx="4746897" cy="25624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3">
            <a:extLst>
              <a:ext uri="{FF2B5EF4-FFF2-40B4-BE49-F238E27FC236}">
                <a16:creationId xmlns:a16="http://schemas.microsoft.com/office/drawing/2014/main" id="{6F756023-C230-2173-D732-997C78C93746}"/>
              </a:ext>
            </a:extLst>
          </p:cNvPr>
          <p:cNvSpPr>
            <a:spLocks noGrp="1"/>
          </p:cNvSpPr>
          <p:nvPr>
            <p:ph type="body" sz="quarter" idx="13"/>
          </p:nvPr>
        </p:nvSpPr>
        <p:spPr>
          <a:xfrm>
            <a:off x="899583" y="1215571"/>
            <a:ext cx="10392833" cy="1049327"/>
          </a:xfrm>
        </p:spPr>
        <p:txBody>
          <a:bodyPr>
            <a:normAutofit/>
          </a:bodyPr>
          <a:lstStyle/>
          <a:p>
            <a:r>
              <a:rPr lang="en-US" sz="4000" b="1" i="1"/>
              <a:t>Thank you and have a great year!</a:t>
            </a:r>
          </a:p>
        </p:txBody>
      </p:sp>
    </p:spTree>
    <p:extLst>
      <p:ext uri="{BB962C8B-B14F-4D97-AF65-F5344CB8AC3E}">
        <p14:creationId xmlns:p14="http://schemas.microsoft.com/office/powerpoint/2010/main" val="18966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C221C79-C0F2-626A-C7C9-0C956CAD684A}"/>
              </a:ext>
            </a:extLst>
          </p:cNvPr>
          <p:cNvSpPr>
            <a:spLocks noGrp="1"/>
          </p:cNvSpPr>
          <p:nvPr>
            <p:ph type="title"/>
          </p:nvPr>
        </p:nvSpPr>
        <p:spPr>
          <a:xfrm>
            <a:off x="715049" y="74185"/>
            <a:ext cx="10515600" cy="944736"/>
          </a:xfrm>
        </p:spPr>
        <p:txBody>
          <a:bodyPr/>
          <a:lstStyle/>
          <a:p>
            <a:r>
              <a:rPr lang="en-US" b="1"/>
              <a:t>WELCOME BACK!</a:t>
            </a:r>
          </a:p>
        </p:txBody>
      </p:sp>
      <p:sp>
        <p:nvSpPr>
          <p:cNvPr id="15" name="Text Placeholder 4">
            <a:extLst>
              <a:ext uri="{FF2B5EF4-FFF2-40B4-BE49-F238E27FC236}">
                <a16:creationId xmlns:a16="http://schemas.microsoft.com/office/drawing/2014/main" id="{5AC4DBBC-B9DA-D4D6-2F94-E812E51B66B7}"/>
              </a:ext>
            </a:extLst>
          </p:cNvPr>
          <p:cNvSpPr txBox="1">
            <a:spLocks/>
          </p:cNvSpPr>
          <p:nvPr/>
        </p:nvSpPr>
        <p:spPr>
          <a:xfrm>
            <a:off x="715049" y="1734233"/>
            <a:ext cx="6981044" cy="3141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What has been the best part of your summer?</a:t>
            </a:r>
          </a:p>
          <a:p>
            <a:r>
              <a:rPr lang="en-US" sz="3600"/>
              <a:t>What are you looking forward to this year?</a:t>
            </a:r>
          </a:p>
          <a:p>
            <a:r>
              <a:rPr lang="en-US" sz="3600"/>
              <a:t>Please share your experiences!</a:t>
            </a:r>
          </a:p>
        </p:txBody>
      </p:sp>
      <p:sp>
        <p:nvSpPr>
          <p:cNvPr id="16" name="Rectangle 15">
            <a:extLst>
              <a:ext uri="{FF2B5EF4-FFF2-40B4-BE49-F238E27FC236}">
                <a16:creationId xmlns:a16="http://schemas.microsoft.com/office/drawing/2014/main" id="{25B41DF8-FD8E-4FAA-35E3-98D264FEF92C}"/>
              </a:ext>
            </a:extLst>
          </p:cNvPr>
          <p:cNvSpPr/>
          <p:nvPr/>
        </p:nvSpPr>
        <p:spPr>
          <a:xfrm>
            <a:off x="2804182" y="4876045"/>
            <a:ext cx="2194832" cy="618631"/>
          </a:xfrm>
          <a:prstGeom prst="rect">
            <a:avLst/>
          </a:prstGeom>
        </p:spPr>
        <p:txBody>
          <a:bodyPr wrap="none">
            <a:spAutoFit/>
          </a:bodyPr>
          <a:lstStyle/>
          <a:p>
            <a:pPr lvl="0" algn="ctr" defTabSz="1218987">
              <a:lnSpc>
                <a:spcPct val="95000"/>
              </a:lnSpc>
            </a:pPr>
            <a:r>
              <a:rPr lang="en-US" sz="3600" b="1">
                <a:latin typeface="Calibri" panose="020F0502020204030204" pitchFamily="34" charset="0"/>
              </a:rPr>
              <a:t>@</a:t>
            </a:r>
            <a:r>
              <a:rPr lang="en-US" sz="3600" b="1" err="1">
                <a:latin typeface="Calibri" panose="020F0502020204030204" pitchFamily="34" charset="0"/>
              </a:rPr>
              <a:t>BCPSSci</a:t>
            </a:r>
            <a:r>
              <a:rPr lang="en-US" sz="3600" b="1">
                <a:latin typeface="Calibri" panose="020F0502020204030204" pitchFamily="34" charset="0"/>
              </a:rPr>
              <a:t> </a:t>
            </a:r>
          </a:p>
        </p:txBody>
      </p:sp>
      <p:sp>
        <p:nvSpPr>
          <p:cNvPr id="17" name="TextBox 16">
            <a:extLst>
              <a:ext uri="{FF2B5EF4-FFF2-40B4-BE49-F238E27FC236}">
                <a16:creationId xmlns:a16="http://schemas.microsoft.com/office/drawing/2014/main" id="{B23E6984-87EC-5AC5-DBD3-D9A74E7B9A77}"/>
              </a:ext>
            </a:extLst>
          </p:cNvPr>
          <p:cNvSpPr txBox="1"/>
          <p:nvPr/>
        </p:nvSpPr>
        <p:spPr>
          <a:xfrm>
            <a:off x="1495794" y="5467702"/>
            <a:ext cx="4811608" cy="1027974"/>
          </a:xfrm>
          <a:prstGeom prst="rect">
            <a:avLst/>
          </a:prstGeom>
          <a:noFill/>
        </p:spPr>
        <p:txBody>
          <a:bodyPr wrap="square" rtlCol="0">
            <a:spAutoFit/>
          </a:bodyPr>
          <a:lstStyle/>
          <a:p>
            <a:pPr algn="ctr" defTabSz="1218987">
              <a:lnSpc>
                <a:spcPct val="95000"/>
              </a:lnSpc>
            </a:pPr>
            <a:r>
              <a:rPr lang="en-US" sz="3200" b="1">
                <a:latin typeface="Calibri" panose="020F0502020204030204" pitchFamily="34" charset="0"/>
              </a:rPr>
              <a:t>#SciPSD22  #NGSSNow</a:t>
            </a:r>
          </a:p>
          <a:p>
            <a:pPr algn="ctr" defTabSz="1218987">
              <a:lnSpc>
                <a:spcPct val="95000"/>
              </a:lnSpc>
            </a:pPr>
            <a:r>
              <a:rPr lang="en-US" sz="3200" b="1">
                <a:latin typeface="Calibri" panose="020F0502020204030204" pitchFamily="34" charset="0"/>
              </a:rPr>
              <a:t>#bringingscienceback</a:t>
            </a:r>
          </a:p>
        </p:txBody>
      </p:sp>
      <p:pic>
        <p:nvPicPr>
          <p:cNvPr id="18" name="Picture 17" descr="https://g.twimg.com/Twitter_logo_blue.png">
            <a:extLst>
              <a:ext uri="{FF2B5EF4-FFF2-40B4-BE49-F238E27FC236}">
                <a16:creationId xmlns:a16="http://schemas.microsoft.com/office/drawing/2014/main" id="{560ACDC1-56D5-823C-9E12-E2FD19377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76" y="5417046"/>
            <a:ext cx="879483" cy="7150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ow To Say Happy New Year In 10 Different Indian Languages!">
            <a:extLst>
              <a:ext uri="{FF2B5EF4-FFF2-40B4-BE49-F238E27FC236}">
                <a16:creationId xmlns:a16="http://schemas.microsoft.com/office/drawing/2014/main" id="{3EDB61B5-E365-4E70-18BF-9A50F921C9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15798" y="1734233"/>
            <a:ext cx="3961153" cy="279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8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C94C8755-364C-6D1A-51C1-8F302F231F72}"/>
              </a:ext>
            </a:extLst>
          </p:cNvPr>
          <p:cNvSpPr>
            <a:spLocks noGrp="1"/>
          </p:cNvSpPr>
          <p:nvPr>
            <p:ph type="title"/>
          </p:nvPr>
        </p:nvSpPr>
        <p:spPr>
          <a:xfrm>
            <a:off x="1949200" y="6237"/>
            <a:ext cx="9606396" cy="944736"/>
          </a:xfrm>
        </p:spPr>
        <p:txBody>
          <a:bodyPr>
            <a:normAutofit fontScale="90000"/>
          </a:bodyPr>
          <a:lstStyle/>
          <a:p>
            <a:r>
              <a:rPr lang="en-US" b="1"/>
              <a:t>Meet the Secondary Science Team</a:t>
            </a:r>
          </a:p>
        </p:txBody>
      </p:sp>
      <p:grpSp>
        <p:nvGrpSpPr>
          <p:cNvPr id="26" name="Group 25">
            <a:extLst>
              <a:ext uri="{FF2B5EF4-FFF2-40B4-BE49-F238E27FC236}">
                <a16:creationId xmlns:a16="http://schemas.microsoft.com/office/drawing/2014/main" id="{C35D50FB-73FF-556F-3241-53AC30A94260}"/>
              </a:ext>
            </a:extLst>
          </p:cNvPr>
          <p:cNvGrpSpPr/>
          <p:nvPr/>
        </p:nvGrpSpPr>
        <p:grpSpPr>
          <a:xfrm>
            <a:off x="8136738" y="1440256"/>
            <a:ext cx="2229696" cy="2299239"/>
            <a:chOff x="6096000" y="1385282"/>
            <a:chExt cx="2229696" cy="2299239"/>
          </a:xfrm>
        </p:grpSpPr>
        <p:pic>
          <p:nvPicPr>
            <p:cNvPr id="27" name="Picture 26" descr="A person holding a dog posing for the camera&#10;&#10;Description automatically generated">
              <a:extLst>
                <a:ext uri="{FF2B5EF4-FFF2-40B4-BE49-F238E27FC236}">
                  <a16:creationId xmlns:a16="http://schemas.microsoft.com/office/drawing/2014/main" id="{397893DD-8887-91FD-CBA4-E441DFF268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55" t="3731" r="8722" b="7189"/>
            <a:stretch/>
          </p:blipFill>
          <p:spPr>
            <a:xfrm>
              <a:off x="6213797" y="1385282"/>
              <a:ext cx="1994102" cy="1669000"/>
            </a:xfrm>
            <a:prstGeom prst="rect">
              <a:avLst/>
            </a:prstGeom>
          </p:spPr>
        </p:pic>
        <p:sp>
          <p:nvSpPr>
            <p:cNvPr id="28" name="TextBox 27">
              <a:extLst>
                <a:ext uri="{FF2B5EF4-FFF2-40B4-BE49-F238E27FC236}">
                  <a16:creationId xmlns:a16="http://schemas.microsoft.com/office/drawing/2014/main" id="{7627E91A-E3C5-07D7-2CFC-BE6140E5FD0F}"/>
                </a:ext>
              </a:extLst>
            </p:cNvPr>
            <p:cNvSpPr txBox="1"/>
            <p:nvPr/>
          </p:nvSpPr>
          <p:spPr>
            <a:xfrm>
              <a:off x="6096000" y="3038190"/>
              <a:ext cx="2229696" cy="646331"/>
            </a:xfrm>
            <a:prstGeom prst="rect">
              <a:avLst/>
            </a:prstGeom>
            <a:noFill/>
          </p:spPr>
          <p:txBody>
            <a:bodyPr wrap="square" rtlCol="0">
              <a:spAutoFit/>
            </a:bodyPr>
            <a:lstStyle/>
            <a:p>
              <a:pPr algn="ctr"/>
              <a:r>
                <a:rPr lang="en-US" b="1"/>
                <a:t>Julie Damico </a:t>
              </a:r>
            </a:p>
            <a:p>
              <a:pPr algn="ctr"/>
              <a:r>
                <a:rPr lang="en-US" b="1"/>
                <a:t>Supervisor</a:t>
              </a:r>
            </a:p>
          </p:txBody>
        </p:sp>
      </p:grpSp>
      <p:grpSp>
        <p:nvGrpSpPr>
          <p:cNvPr id="29" name="Group 28">
            <a:extLst>
              <a:ext uri="{FF2B5EF4-FFF2-40B4-BE49-F238E27FC236}">
                <a16:creationId xmlns:a16="http://schemas.microsoft.com/office/drawing/2014/main" id="{54025872-E826-EE9D-2338-FE60E799A0C9}"/>
              </a:ext>
            </a:extLst>
          </p:cNvPr>
          <p:cNvGrpSpPr/>
          <p:nvPr/>
        </p:nvGrpSpPr>
        <p:grpSpPr>
          <a:xfrm>
            <a:off x="3492626" y="4079659"/>
            <a:ext cx="2229696" cy="2365368"/>
            <a:chOff x="4073474" y="4305959"/>
            <a:chExt cx="2229696" cy="2365368"/>
          </a:xfrm>
        </p:grpSpPr>
        <p:pic>
          <p:nvPicPr>
            <p:cNvPr id="30" name="Picture 29" descr="A group of people riding on the back of a boat&#10;&#10;Description automatically generated">
              <a:extLst>
                <a:ext uri="{FF2B5EF4-FFF2-40B4-BE49-F238E27FC236}">
                  <a16:creationId xmlns:a16="http://schemas.microsoft.com/office/drawing/2014/main" id="{58489AB7-FE9B-FFC0-DA91-5AF7F707A9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6" t="688" r="6767" b="5682"/>
            <a:stretch/>
          </p:blipFill>
          <p:spPr>
            <a:xfrm>
              <a:off x="4300824" y="4305959"/>
              <a:ext cx="1774997" cy="1774435"/>
            </a:xfrm>
            <a:prstGeom prst="rect">
              <a:avLst/>
            </a:prstGeom>
          </p:spPr>
        </p:pic>
        <p:sp>
          <p:nvSpPr>
            <p:cNvPr id="31" name="TextBox 30">
              <a:extLst>
                <a:ext uri="{FF2B5EF4-FFF2-40B4-BE49-F238E27FC236}">
                  <a16:creationId xmlns:a16="http://schemas.microsoft.com/office/drawing/2014/main" id="{7CB3403D-EAD4-F417-7178-ECC8B38FE0E1}"/>
                </a:ext>
              </a:extLst>
            </p:cNvPr>
            <p:cNvSpPr txBox="1"/>
            <p:nvPr/>
          </p:nvSpPr>
          <p:spPr>
            <a:xfrm>
              <a:off x="4073474" y="6024996"/>
              <a:ext cx="2229696" cy="646331"/>
            </a:xfrm>
            <a:prstGeom prst="rect">
              <a:avLst/>
            </a:prstGeom>
            <a:noFill/>
          </p:spPr>
          <p:txBody>
            <a:bodyPr wrap="square" rtlCol="0">
              <a:spAutoFit/>
            </a:bodyPr>
            <a:lstStyle/>
            <a:p>
              <a:pPr algn="ctr"/>
              <a:r>
                <a:rPr lang="en-US" b="1"/>
                <a:t>Joe Davis</a:t>
              </a:r>
            </a:p>
            <a:p>
              <a:pPr algn="ctr"/>
              <a:r>
                <a:rPr lang="en-US" b="1"/>
                <a:t>Outdoor Educator</a:t>
              </a:r>
            </a:p>
          </p:txBody>
        </p:sp>
      </p:grpSp>
      <p:grpSp>
        <p:nvGrpSpPr>
          <p:cNvPr id="32" name="Group 31">
            <a:extLst>
              <a:ext uri="{FF2B5EF4-FFF2-40B4-BE49-F238E27FC236}">
                <a16:creationId xmlns:a16="http://schemas.microsoft.com/office/drawing/2014/main" id="{36179147-F617-BEB9-3559-763F91DCE2B6}"/>
              </a:ext>
            </a:extLst>
          </p:cNvPr>
          <p:cNvGrpSpPr/>
          <p:nvPr/>
        </p:nvGrpSpPr>
        <p:grpSpPr>
          <a:xfrm>
            <a:off x="6227991" y="4035948"/>
            <a:ext cx="2229696" cy="2452791"/>
            <a:chOff x="6478274" y="4128005"/>
            <a:chExt cx="2229696" cy="2452791"/>
          </a:xfrm>
        </p:grpSpPr>
        <p:pic>
          <p:nvPicPr>
            <p:cNvPr id="33" name="Picture 32">
              <a:extLst>
                <a:ext uri="{FF2B5EF4-FFF2-40B4-BE49-F238E27FC236}">
                  <a16:creationId xmlns:a16="http://schemas.microsoft.com/office/drawing/2014/main" id="{57ABEC32-DB80-077C-BE2F-5ED11CA258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26" t="24972" r="47690" b="23986"/>
            <a:stretch/>
          </p:blipFill>
          <p:spPr>
            <a:xfrm rot="5400000">
              <a:off x="6705775" y="4081757"/>
              <a:ext cx="1774694" cy="1867190"/>
            </a:xfrm>
            <a:prstGeom prst="rect">
              <a:avLst/>
            </a:prstGeom>
          </p:spPr>
        </p:pic>
        <p:sp>
          <p:nvSpPr>
            <p:cNvPr id="34" name="TextBox 33">
              <a:extLst>
                <a:ext uri="{FF2B5EF4-FFF2-40B4-BE49-F238E27FC236}">
                  <a16:creationId xmlns:a16="http://schemas.microsoft.com/office/drawing/2014/main" id="{F3B4A8A7-0491-2B75-D302-6C35F482B964}"/>
                </a:ext>
              </a:extLst>
            </p:cNvPr>
            <p:cNvSpPr txBox="1"/>
            <p:nvPr/>
          </p:nvSpPr>
          <p:spPr>
            <a:xfrm>
              <a:off x="6478274" y="5934465"/>
              <a:ext cx="2229696" cy="646331"/>
            </a:xfrm>
            <a:prstGeom prst="rect">
              <a:avLst/>
            </a:prstGeom>
            <a:noFill/>
          </p:spPr>
          <p:txBody>
            <a:bodyPr wrap="square" rtlCol="0">
              <a:spAutoFit/>
            </a:bodyPr>
            <a:lstStyle/>
            <a:p>
              <a:pPr algn="ctr"/>
              <a:r>
                <a:rPr lang="en-US" b="1"/>
                <a:t>Matt Budinger</a:t>
              </a:r>
            </a:p>
            <a:p>
              <a:pPr algn="ctr"/>
              <a:r>
                <a:rPr lang="en-US" b="1"/>
                <a:t>Outdoor Educator</a:t>
              </a:r>
            </a:p>
          </p:txBody>
        </p:sp>
      </p:grpSp>
      <p:grpSp>
        <p:nvGrpSpPr>
          <p:cNvPr id="35" name="Group 34">
            <a:extLst>
              <a:ext uri="{FF2B5EF4-FFF2-40B4-BE49-F238E27FC236}">
                <a16:creationId xmlns:a16="http://schemas.microsoft.com/office/drawing/2014/main" id="{1105F659-AF53-E4E3-6469-C440B2559C6E}"/>
              </a:ext>
            </a:extLst>
          </p:cNvPr>
          <p:cNvGrpSpPr/>
          <p:nvPr/>
        </p:nvGrpSpPr>
        <p:grpSpPr>
          <a:xfrm>
            <a:off x="5113143" y="1307649"/>
            <a:ext cx="2229696" cy="2431846"/>
            <a:chOff x="757261" y="1385282"/>
            <a:chExt cx="2229696" cy="2431846"/>
          </a:xfrm>
        </p:grpSpPr>
        <p:pic>
          <p:nvPicPr>
            <p:cNvPr id="36" name="Picture 35">
              <a:extLst>
                <a:ext uri="{FF2B5EF4-FFF2-40B4-BE49-F238E27FC236}">
                  <a16:creationId xmlns:a16="http://schemas.microsoft.com/office/drawing/2014/main" id="{C34FC969-E4D8-A143-FBD9-B1AA301FBB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368" t="19342" r="31558" b="10524"/>
            <a:stretch/>
          </p:blipFill>
          <p:spPr>
            <a:xfrm rot="5400000">
              <a:off x="979352" y="1358593"/>
              <a:ext cx="1785515" cy="1838893"/>
            </a:xfrm>
            <a:prstGeom prst="rect">
              <a:avLst/>
            </a:prstGeom>
          </p:spPr>
        </p:pic>
        <p:sp>
          <p:nvSpPr>
            <p:cNvPr id="37" name="TextBox 36">
              <a:extLst>
                <a:ext uri="{FF2B5EF4-FFF2-40B4-BE49-F238E27FC236}">
                  <a16:creationId xmlns:a16="http://schemas.microsoft.com/office/drawing/2014/main" id="{23006ADB-C3FD-6CE5-DF4C-60B3FBF4B5AA}"/>
                </a:ext>
              </a:extLst>
            </p:cNvPr>
            <p:cNvSpPr txBox="1"/>
            <p:nvPr/>
          </p:nvSpPr>
          <p:spPr>
            <a:xfrm>
              <a:off x="757261" y="3170797"/>
              <a:ext cx="2229696" cy="646331"/>
            </a:xfrm>
            <a:prstGeom prst="rect">
              <a:avLst/>
            </a:prstGeom>
            <a:noFill/>
          </p:spPr>
          <p:txBody>
            <a:bodyPr wrap="square" rtlCol="0">
              <a:spAutoFit/>
            </a:bodyPr>
            <a:lstStyle/>
            <a:p>
              <a:pPr algn="ctr"/>
              <a:r>
                <a:rPr lang="en-US" b="1"/>
                <a:t>Christine Schumacker</a:t>
              </a:r>
            </a:p>
            <a:p>
              <a:pPr algn="ctr"/>
              <a:r>
                <a:rPr lang="en-US" b="1"/>
                <a:t>Director, PreK-12</a:t>
              </a:r>
            </a:p>
          </p:txBody>
        </p:sp>
      </p:grpSp>
      <p:grpSp>
        <p:nvGrpSpPr>
          <p:cNvPr id="38" name="Group 37">
            <a:extLst>
              <a:ext uri="{FF2B5EF4-FFF2-40B4-BE49-F238E27FC236}">
                <a16:creationId xmlns:a16="http://schemas.microsoft.com/office/drawing/2014/main" id="{3B6072E3-01C8-7F32-272F-23A86140A9DA}"/>
              </a:ext>
            </a:extLst>
          </p:cNvPr>
          <p:cNvGrpSpPr/>
          <p:nvPr/>
        </p:nvGrpSpPr>
        <p:grpSpPr>
          <a:xfrm>
            <a:off x="589856" y="4044563"/>
            <a:ext cx="2544062" cy="2435560"/>
            <a:chOff x="775941" y="4233986"/>
            <a:chExt cx="2544062" cy="2435560"/>
          </a:xfrm>
        </p:grpSpPr>
        <p:pic>
          <p:nvPicPr>
            <p:cNvPr id="39" name="Picture 38" descr="A person wearing sunglasses posing for the camera&#10;&#10;Description automatically generated">
              <a:extLst>
                <a:ext uri="{FF2B5EF4-FFF2-40B4-BE49-F238E27FC236}">
                  <a16:creationId xmlns:a16="http://schemas.microsoft.com/office/drawing/2014/main" id="{8405012E-9BBF-2EC1-09E4-23A1F55508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338" r="22879"/>
            <a:stretch/>
          </p:blipFill>
          <p:spPr>
            <a:xfrm>
              <a:off x="1277871" y="4233986"/>
              <a:ext cx="1540202" cy="1774435"/>
            </a:xfrm>
            <a:prstGeom prst="rect">
              <a:avLst/>
            </a:prstGeom>
          </p:spPr>
        </p:pic>
        <p:sp>
          <p:nvSpPr>
            <p:cNvPr id="40" name="TextBox 39">
              <a:extLst>
                <a:ext uri="{FF2B5EF4-FFF2-40B4-BE49-F238E27FC236}">
                  <a16:creationId xmlns:a16="http://schemas.microsoft.com/office/drawing/2014/main" id="{517205DA-A058-C37B-3698-C6C4E7262ACF}"/>
                </a:ext>
              </a:extLst>
            </p:cNvPr>
            <p:cNvSpPr txBox="1"/>
            <p:nvPr/>
          </p:nvSpPr>
          <p:spPr>
            <a:xfrm>
              <a:off x="775941" y="6023215"/>
              <a:ext cx="2544062" cy="646331"/>
            </a:xfrm>
            <a:prstGeom prst="rect">
              <a:avLst/>
            </a:prstGeom>
            <a:noFill/>
          </p:spPr>
          <p:txBody>
            <a:bodyPr wrap="square" rtlCol="0">
              <a:spAutoFit/>
            </a:bodyPr>
            <a:lstStyle/>
            <a:p>
              <a:pPr algn="ctr"/>
              <a:r>
                <a:rPr lang="en-US" b="1"/>
                <a:t>Amy Chilinguerian</a:t>
              </a:r>
            </a:p>
            <a:p>
              <a:pPr algn="ctr"/>
              <a:r>
                <a:rPr lang="en-US" b="1"/>
                <a:t>Resource Teacher</a:t>
              </a:r>
            </a:p>
          </p:txBody>
        </p:sp>
      </p:grpSp>
      <p:grpSp>
        <p:nvGrpSpPr>
          <p:cNvPr id="41" name="Group 40">
            <a:extLst>
              <a:ext uri="{FF2B5EF4-FFF2-40B4-BE49-F238E27FC236}">
                <a16:creationId xmlns:a16="http://schemas.microsoft.com/office/drawing/2014/main" id="{FC1F6B12-8E33-F4D5-9638-878CB9EF7F1D}"/>
              </a:ext>
            </a:extLst>
          </p:cNvPr>
          <p:cNvGrpSpPr/>
          <p:nvPr/>
        </p:nvGrpSpPr>
        <p:grpSpPr>
          <a:xfrm>
            <a:off x="2066086" y="1399988"/>
            <a:ext cx="2135664" cy="2438247"/>
            <a:chOff x="3473646" y="1484327"/>
            <a:chExt cx="2135664" cy="2438247"/>
          </a:xfrm>
        </p:grpSpPr>
        <p:sp>
          <p:nvSpPr>
            <p:cNvPr id="42" name="TextBox 41">
              <a:extLst>
                <a:ext uri="{FF2B5EF4-FFF2-40B4-BE49-F238E27FC236}">
                  <a16:creationId xmlns:a16="http://schemas.microsoft.com/office/drawing/2014/main" id="{2D121EFA-3CCB-4DCA-381F-EBDE5C86B8D4}"/>
                </a:ext>
              </a:extLst>
            </p:cNvPr>
            <p:cNvSpPr txBox="1"/>
            <p:nvPr/>
          </p:nvSpPr>
          <p:spPr>
            <a:xfrm>
              <a:off x="3473646" y="3276243"/>
              <a:ext cx="2135664" cy="646331"/>
            </a:xfrm>
            <a:prstGeom prst="rect">
              <a:avLst/>
            </a:prstGeom>
            <a:noFill/>
          </p:spPr>
          <p:txBody>
            <a:bodyPr wrap="square" rtlCol="0">
              <a:spAutoFit/>
            </a:bodyPr>
            <a:lstStyle/>
            <a:p>
              <a:pPr algn="ctr"/>
              <a:r>
                <a:rPr lang="en-US" b="1"/>
                <a:t>Tiffany Wendland</a:t>
              </a:r>
            </a:p>
            <a:p>
              <a:pPr algn="ctr"/>
              <a:r>
                <a:rPr lang="en-US" b="1"/>
                <a:t>Coordinator</a:t>
              </a:r>
            </a:p>
          </p:txBody>
        </p:sp>
        <p:pic>
          <p:nvPicPr>
            <p:cNvPr id="43" name="Picture 42" descr="A person smiling for the camera&#10;&#10;Description automatically generated">
              <a:extLst>
                <a:ext uri="{FF2B5EF4-FFF2-40B4-BE49-F238E27FC236}">
                  <a16:creationId xmlns:a16="http://schemas.microsoft.com/office/drawing/2014/main" id="{4F7AC4CD-823A-4ED9-E870-4AA18F890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1582" y="1484327"/>
              <a:ext cx="1459792" cy="1785515"/>
            </a:xfrm>
            <a:prstGeom prst="rect">
              <a:avLst/>
            </a:prstGeom>
          </p:spPr>
        </p:pic>
      </p:grpSp>
      <p:grpSp>
        <p:nvGrpSpPr>
          <p:cNvPr id="7" name="Group 6">
            <a:extLst>
              <a:ext uri="{FF2B5EF4-FFF2-40B4-BE49-F238E27FC236}">
                <a16:creationId xmlns:a16="http://schemas.microsoft.com/office/drawing/2014/main" id="{630C5F3C-A064-9C5B-21D8-FFDCD49E1C69}"/>
              </a:ext>
            </a:extLst>
          </p:cNvPr>
          <p:cNvGrpSpPr/>
          <p:nvPr/>
        </p:nvGrpSpPr>
        <p:grpSpPr>
          <a:xfrm>
            <a:off x="9123678" y="3989143"/>
            <a:ext cx="2229696" cy="2682064"/>
            <a:chOff x="9123678" y="3989143"/>
            <a:chExt cx="2229696" cy="2682064"/>
          </a:xfrm>
        </p:grpSpPr>
        <p:pic>
          <p:nvPicPr>
            <p:cNvPr id="3" name="Picture 2" descr="A picture containing person, outdoor, smiling, posing&#10;&#10;Description automatically generated">
              <a:extLst>
                <a:ext uri="{FF2B5EF4-FFF2-40B4-BE49-F238E27FC236}">
                  <a16:creationId xmlns:a16="http://schemas.microsoft.com/office/drawing/2014/main" id="{E6C3D77F-1309-D030-27EA-9CA487D585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6106" y="3989143"/>
              <a:ext cx="1624840" cy="1991163"/>
            </a:xfrm>
            <a:prstGeom prst="rect">
              <a:avLst/>
            </a:prstGeom>
          </p:spPr>
        </p:pic>
        <p:sp>
          <p:nvSpPr>
            <p:cNvPr id="6" name="TextBox 5">
              <a:extLst>
                <a:ext uri="{FF2B5EF4-FFF2-40B4-BE49-F238E27FC236}">
                  <a16:creationId xmlns:a16="http://schemas.microsoft.com/office/drawing/2014/main" id="{194E7736-89A0-9079-4CE2-A3D79722CF4E}"/>
                </a:ext>
              </a:extLst>
            </p:cNvPr>
            <p:cNvSpPr txBox="1"/>
            <p:nvPr/>
          </p:nvSpPr>
          <p:spPr>
            <a:xfrm>
              <a:off x="9123678" y="6024876"/>
              <a:ext cx="2229696" cy="646331"/>
            </a:xfrm>
            <a:prstGeom prst="rect">
              <a:avLst/>
            </a:prstGeom>
            <a:noFill/>
          </p:spPr>
          <p:txBody>
            <a:bodyPr wrap="square" rtlCol="0">
              <a:spAutoFit/>
            </a:bodyPr>
            <a:lstStyle/>
            <a:p>
              <a:pPr algn="ctr"/>
              <a:r>
                <a:rPr lang="en-US" b="1"/>
                <a:t>Katie Dell</a:t>
              </a:r>
            </a:p>
            <a:p>
              <a:pPr algn="ctr"/>
              <a:r>
                <a:rPr lang="en-US" b="1"/>
                <a:t>Outdoor Educator</a:t>
              </a:r>
            </a:p>
          </p:txBody>
        </p:sp>
      </p:grpSp>
    </p:spTree>
    <p:extLst>
      <p:ext uri="{BB962C8B-B14F-4D97-AF65-F5344CB8AC3E}">
        <p14:creationId xmlns:p14="http://schemas.microsoft.com/office/powerpoint/2010/main" val="47697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36E5-04A4-C6C3-8C40-101C0FE955CA}"/>
              </a:ext>
            </a:extLst>
          </p:cNvPr>
          <p:cNvSpPr>
            <a:spLocks noGrp="1"/>
          </p:cNvSpPr>
          <p:nvPr>
            <p:ph type="title"/>
          </p:nvPr>
        </p:nvSpPr>
        <p:spPr>
          <a:xfrm>
            <a:off x="964430" y="0"/>
            <a:ext cx="10515600" cy="997853"/>
          </a:xfrm>
        </p:spPr>
        <p:txBody>
          <a:bodyPr/>
          <a:lstStyle/>
          <a:p>
            <a:r>
              <a:rPr lang="en-US" b="1"/>
              <a:t>Today’s Agenda</a:t>
            </a:r>
          </a:p>
        </p:txBody>
      </p:sp>
      <p:graphicFrame>
        <p:nvGraphicFramePr>
          <p:cNvPr id="8" name="Table 8">
            <a:extLst>
              <a:ext uri="{FF2B5EF4-FFF2-40B4-BE49-F238E27FC236}">
                <a16:creationId xmlns:a16="http://schemas.microsoft.com/office/drawing/2014/main" id="{0DEB0875-7B89-11D8-3F24-24EDFFD87238}"/>
              </a:ext>
            </a:extLst>
          </p:cNvPr>
          <p:cNvGraphicFramePr>
            <a:graphicFrameLocks noGrp="1"/>
          </p:cNvGraphicFramePr>
          <p:nvPr>
            <p:extLst>
              <p:ext uri="{D42A27DB-BD31-4B8C-83A1-F6EECF244321}">
                <p14:modId xmlns:p14="http://schemas.microsoft.com/office/powerpoint/2010/main" val="1687994168"/>
              </p:ext>
            </p:extLst>
          </p:nvPr>
        </p:nvGraphicFramePr>
        <p:xfrm>
          <a:off x="277092" y="1288472"/>
          <a:ext cx="11817926" cy="5425955"/>
        </p:xfrm>
        <a:graphic>
          <a:graphicData uri="http://schemas.openxmlformats.org/drawingml/2006/table">
            <a:tbl>
              <a:tblPr firstRow="1" bandRow="1">
                <a:tableStyleId>{21E4AEA4-8DFA-4A89-87EB-49C32662AFE0}</a:tableStyleId>
              </a:tblPr>
              <a:tblGrid>
                <a:gridCol w="1911926">
                  <a:extLst>
                    <a:ext uri="{9D8B030D-6E8A-4147-A177-3AD203B41FA5}">
                      <a16:colId xmlns:a16="http://schemas.microsoft.com/office/drawing/2014/main" val="2838867066"/>
                    </a:ext>
                  </a:extLst>
                </a:gridCol>
                <a:gridCol w="9906000">
                  <a:extLst>
                    <a:ext uri="{9D8B030D-6E8A-4147-A177-3AD203B41FA5}">
                      <a16:colId xmlns:a16="http://schemas.microsoft.com/office/drawing/2014/main" val="924993862"/>
                    </a:ext>
                  </a:extLst>
                </a:gridCol>
              </a:tblGrid>
              <a:tr h="454965">
                <a:tc>
                  <a:txBody>
                    <a:bodyPr/>
                    <a:lstStyle/>
                    <a:p>
                      <a:pPr algn="ctr"/>
                      <a:r>
                        <a:rPr lang="en-US" sz="2400" b="1" dirty="0"/>
                        <a:t>TIME</a:t>
                      </a:r>
                    </a:p>
                  </a:txBody>
                  <a:tcPr anchor="ctr"/>
                </a:tc>
                <a:tc>
                  <a:txBody>
                    <a:bodyPr/>
                    <a:lstStyle/>
                    <a:p>
                      <a:r>
                        <a:rPr lang="en-US" sz="2400" b="1" dirty="0"/>
                        <a:t>SESSION</a:t>
                      </a:r>
                    </a:p>
                  </a:txBody>
                  <a:tcPr anchor="ctr"/>
                </a:tc>
                <a:extLst>
                  <a:ext uri="{0D108BD9-81ED-4DB2-BD59-A6C34878D82A}">
                    <a16:rowId xmlns:a16="http://schemas.microsoft.com/office/drawing/2014/main" val="2753162473"/>
                  </a:ext>
                </a:extLst>
              </a:tr>
              <a:tr h="949271">
                <a:tc>
                  <a:txBody>
                    <a:bodyPr/>
                    <a:lstStyle/>
                    <a:p>
                      <a:pPr algn="ctr"/>
                      <a:r>
                        <a:rPr lang="en-US" sz="2400" dirty="0"/>
                        <a:t>8:00 – 10:30am</a:t>
                      </a:r>
                    </a:p>
                  </a:txBody>
                  <a:tcPr anchor="ctr"/>
                </a:tc>
                <a:tc>
                  <a:txBody>
                    <a:bodyPr/>
                    <a:lstStyle/>
                    <a:p>
                      <a:r>
                        <a:rPr lang="en-US" sz="2400" b="1" dirty="0"/>
                        <a:t>Breakout Session 1: </a:t>
                      </a:r>
                      <a:r>
                        <a:rPr lang="en-US" sz="2400" dirty="0"/>
                        <a:t>Content Area / Grade Level professional development, planning; curriculum updates</a:t>
                      </a:r>
                    </a:p>
                  </a:txBody>
                  <a:tcPr anchor="ctr"/>
                </a:tc>
                <a:extLst>
                  <a:ext uri="{0D108BD9-81ED-4DB2-BD59-A6C34878D82A}">
                    <a16:rowId xmlns:a16="http://schemas.microsoft.com/office/drawing/2014/main" val="4192957256"/>
                  </a:ext>
                </a:extLst>
              </a:tr>
              <a:tr h="929898">
                <a:tc>
                  <a:txBody>
                    <a:bodyPr/>
                    <a:lstStyle/>
                    <a:p>
                      <a:pPr algn="ctr"/>
                      <a:r>
                        <a:rPr lang="en-US" sz="2400" dirty="0"/>
                        <a:t>10:40 – 11:40am</a:t>
                      </a:r>
                    </a:p>
                  </a:txBody>
                  <a:tcPr anchor="ctr"/>
                </a:tc>
                <a:tc>
                  <a:txBody>
                    <a:bodyPr/>
                    <a:lstStyle/>
                    <a:p>
                      <a:r>
                        <a:rPr lang="en-US" sz="2400" b="1" dirty="0"/>
                        <a:t>Breakout Session 2: </a:t>
                      </a:r>
                      <a:r>
                        <a:rPr lang="en-US" sz="2400" dirty="0"/>
                        <a:t>First Conference Style session; some offerings are repeated in Session 3</a:t>
                      </a:r>
                    </a:p>
                  </a:txBody>
                  <a:tcPr anchor="ctr"/>
                </a:tc>
                <a:extLst>
                  <a:ext uri="{0D108BD9-81ED-4DB2-BD59-A6C34878D82A}">
                    <a16:rowId xmlns:a16="http://schemas.microsoft.com/office/drawing/2014/main" val="228402497"/>
                  </a:ext>
                </a:extLst>
              </a:tr>
              <a:tr h="818938">
                <a:tc>
                  <a:txBody>
                    <a:bodyPr/>
                    <a:lstStyle/>
                    <a:p>
                      <a:pPr algn="ctr"/>
                      <a:r>
                        <a:rPr lang="en-US" sz="2400" dirty="0"/>
                        <a:t>11:40am – 12:40pm</a:t>
                      </a:r>
                    </a:p>
                  </a:txBody>
                  <a:tcPr anchor="ctr"/>
                </a:tc>
                <a:tc>
                  <a:txBody>
                    <a:bodyPr/>
                    <a:lstStyle/>
                    <a:p>
                      <a:r>
                        <a:rPr lang="en-US" sz="2400" b="1" dirty="0"/>
                        <a:t>Lunch</a:t>
                      </a:r>
                    </a:p>
                  </a:txBody>
                  <a:tcPr anchor="ctr"/>
                </a:tc>
                <a:extLst>
                  <a:ext uri="{0D108BD9-81ED-4DB2-BD59-A6C34878D82A}">
                    <a16:rowId xmlns:a16="http://schemas.microsoft.com/office/drawing/2014/main" val="679078867"/>
                  </a:ext>
                </a:extLst>
              </a:tr>
              <a:tr h="1065508">
                <a:tc>
                  <a:txBody>
                    <a:bodyPr/>
                    <a:lstStyle/>
                    <a:p>
                      <a:pPr algn="ctr"/>
                      <a:r>
                        <a:rPr lang="en-US" sz="2400" dirty="0"/>
                        <a:t>12:40 – 1:40pm</a:t>
                      </a:r>
                    </a:p>
                  </a:txBody>
                  <a:tcPr anchor="ctr"/>
                </a:tc>
                <a:tc>
                  <a:txBody>
                    <a:bodyPr/>
                    <a:lstStyle/>
                    <a:p>
                      <a:r>
                        <a:rPr lang="en-US" sz="2400" b="1" dirty="0"/>
                        <a:t>Breakout Session 3: </a:t>
                      </a:r>
                      <a:r>
                        <a:rPr lang="en-US" sz="2400" dirty="0"/>
                        <a:t>Second Conference Style session; some offerings are repeated in Session 2</a:t>
                      </a:r>
                    </a:p>
                  </a:txBody>
                  <a:tcPr anchor="ctr"/>
                </a:tc>
                <a:extLst>
                  <a:ext uri="{0D108BD9-81ED-4DB2-BD59-A6C34878D82A}">
                    <a16:rowId xmlns:a16="http://schemas.microsoft.com/office/drawing/2014/main" val="729643464"/>
                  </a:ext>
                </a:extLst>
              </a:tr>
              <a:tr h="1201118">
                <a:tc>
                  <a:txBody>
                    <a:bodyPr/>
                    <a:lstStyle/>
                    <a:p>
                      <a:pPr algn="ctr"/>
                      <a:r>
                        <a:rPr lang="en-US" sz="2400" dirty="0"/>
                        <a:t>1:45 – 3:00pm</a:t>
                      </a:r>
                    </a:p>
                  </a:txBody>
                  <a:tcPr anchor="ctr"/>
                </a:tc>
                <a:tc>
                  <a:txBody>
                    <a:bodyPr/>
                    <a:lstStyle/>
                    <a:p>
                      <a:pPr marL="0" indent="0">
                        <a:buFont typeface="Arial" panose="020B0604020202020204" pitchFamily="34" charset="0"/>
                        <a:buNone/>
                      </a:pPr>
                      <a:r>
                        <a:rPr lang="en-US" sz="2400" b="1" dirty="0"/>
                        <a:t>Breakout Session 4: </a:t>
                      </a:r>
                      <a:r>
                        <a:rPr lang="en-US" sz="2400" dirty="0"/>
                        <a:t>Department Meetings and PSD Reflection</a:t>
                      </a:r>
                    </a:p>
                    <a:p>
                      <a:pPr marL="285750" indent="-285750">
                        <a:buFont typeface="Arial" panose="020B0604020202020204" pitchFamily="34" charset="0"/>
                        <a:buChar char="•"/>
                      </a:pPr>
                      <a:r>
                        <a:rPr lang="en-US" sz="2400" dirty="0"/>
                        <a:t>Discovery Education Office Hours and Office of Science Office Hour from 2:00 – 3:00pm</a:t>
                      </a:r>
                    </a:p>
                  </a:txBody>
                  <a:tcPr anchor="ctr"/>
                </a:tc>
                <a:extLst>
                  <a:ext uri="{0D108BD9-81ED-4DB2-BD59-A6C34878D82A}">
                    <a16:rowId xmlns:a16="http://schemas.microsoft.com/office/drawing/2014/main" val="2600831708"/>
                  </a:ext>
                </a:extLst>
              </a:tr>
            </a:tbl>
          </a:graphicData>
        </a:graphic>
      </p:graphicFrame>
    </p:spTree>
    <p:extLst>
      <p:ext uri="{BB962C8B-B14F-4D97-AF65-F5344CB8AC3E}">
        <p14:creationId xmlns:p14="http://schemas.microsoft.com/office/powerpoint/2010/main" val="271537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4DC6-F823-49FC-8017-DD94402EBBE8}"/>
              </a:ext>
            </a:extLst>
          </p:cNvPr>
          <p:cNvSpPr>
            <a:spLocks noGrp="1"/>
          </p:cNvSpPr>
          <p:nvPr>
            <p:ph type="title"/>
          </p:nvPr>
        </p:nvSpPr>
        <p:spPr>
          <a:xfrm>
            <a:off x="618067" y="29288"/>
            <a:ext cx="10515600" cy="997853"/>
          </a:xfrm>
        </p:spPr>
        <p:txBody>
          <a:bodyPr/>
          <a:lstStyle/>
          <a:p>
            <a:r>
              <a:rPr lang="en-US" sz="6600" b="1">
                <a:cs typeface="Calibri"/>
              </a:rPr>
              <a:t>Outcomes</a:t>
            </a:r>
            <a:r>
              <a:rPr lang="en-US" sz="6600">
                <a:cs typeface="Calibri"/>
              </a:rPr>
              <a:t> </a:t>
            </a:r>
            <a:endParaRPr lang="en-US" sz="6600"/>
          </a:p>
        </p:txBody>
      </p:sp>
      <p:sp>
        <p:nvSpPr>
          <p:cNvPr id="4" name="Text Placeholder 3">
            <a:extLst>
              <a:ext uri="{FF2B5EF4-FFF2-40B4-BE49-F238E27FC236}">
                <a16:creationId xmlns:a16="http://schemas.microsoft.com/office/drawing/2014/main" id="{AE51C122-9242-462A-9A33-CF481AD61575}"/>
              </a:ext>
            </a:extLst>
          </p:cNvPr>
          <p:cNvSpPr>
            <a:spLocks noGrp="1"/>
          </p:cNvSpPr>
          <p:nvPr>
            <p:ph type="body" sz="quarter" idx="14"/>
          </p:nvPr>
        </p:nvSpPr>
        <p:spPr>
          <a:xfrm>
            <a:off x="553490" y="1393929"/>
            <a:ext cx="11005088" cy="5007711"/>
          </a:xfrm>
        </p:spPr>
        <p:txBody>
          <a:bodyPr vert="horz" lIns="91440" tIns="45720" rIns="91440" bIns="45720" rtlCol="0" anchor="t">
            <a:noAutofit/>
          </a:bodyPr>
          <a:lstStyle/>
          <a:p>
            <a:pPr algn="l" rtl="0" fontAlgn="base">
              <a:buFont typeface="Arial" panose="020B0604020202020204" pitchFamily="34" charset="0"/>
              <a:buChar char="•"/>
            </a:pPr>
            <a:r>
              <a:rPr lang="en-US" sz="3200">
                <a:solidFill>
                  <a:srgbClr val="2F5597"/>
                </a:solidFill>
                <a:latin typeface="Calibri" panose="020F0502020204030204" pitchFamily="34" charset="0"/>
              </a:rPr>
              <a:t>Evaluate a suggested unit resource for alignment to a 3-dimensional, NGSS approach to instruction. </a:t>
            </a:r>
          </a:p>
          <a:p>
            <a:pPr algn="l" rtl="0" fontAlgn="base">
              <a:buFont typeface="Arial" panose="020B0604020202020204" pitchFamily="34" charset="0"/>
              <a:buChar char="•"/>
            </a:pPr>
            <a:r>
              <a:rPr lang="en-US" sz="3200" b="0" i="0" u="none" strike="noStrike">
                <a:solidFill>
                  <a:srgbClr val="2F5597"/>
                </a:solidFill>
                <a:effectLst/>
                <a:latin typeface="Calibri" panose="020F0502020204030204" pitchFamily="34" charset="0"/>
              </a:rPr>
              <a:t>Describe the </a:t>
            </a:r>
            <a:r>
              <a:rPr lang="en-US" sz="3200">
                <a:solidFill>
                  <a:srgbClr val="2F5597"/>
                </a:solidFill>
                <a:latin typeface="Calibri" panose="020F0502020204030204" pitchFamily="34" charset="0"/>
              </a:rPr>
              <a:t>purpose and value of at least three BCPS curriculum documents.</a:t>
            </a:r>
          </a:p>
          <a:p>
            <a:pPr algn="l" rtl="0" fontAlgn="base">
              <a:buFont typeface="Arial" panose="020B0604020202020204" pitchFamily="34" charset="0"/>
              <a:buChar char="•"/>
            </a:pPr>
            <a:r>
              <a:rPr lang="en-US" sz="3200" b="0" i="0" u="none" strike="noStrike">
                <a:solidFill>
                  <a:srgbClr val="2F5597"/>
                </a:solidFill>
                <a:effectLst/>
                <a:latin typeface="Calibri" panose="020F0502020204030204" pitchFamily="34" charset="0"/>
              </a:rPr>
              <a:t>Begin backwards mapping the first unit of instruction.</a:t>
            </a:r>
            <a:endParaRPr lang="en-US" sz="3200" b="0" i="0">
              <a:solidFill>
                <a:srgbClr val="000000"/>
              </a:solidFill>
              <a:effectLst/>
              <a:latin typeface="Calibri" panose="020F0502020204030204" pitchFamily="34" charset="0"/>
            </a:endParaRPr>
          </a:p>
          <a:p>
            <a:pPr fontAlgn="base"/>
            <a:r>
              <a:rPr lang="en-US" sz="3200">
                <a:solidFill>
                  <a:srgbClr val="2F5597"/>
                </a:solidFill>
                <a:latin typeface="Calibri" panose="020F0502020204030204" pitchFamily="34" charset="0"/>
              </a:rPr>
              <a:t>E</a:t>
            </a:r>
            <a:r>
              <a:rPr lang="en-US" sz="3200" b="0" i="0" u="none" strike="noStrike">
                <a:solidFill>
                  <a:srgbClr val="2F5597"/>
                </a:solidFill>
                <a:effectLst/>
                <a:latin typeface="Calibri" panose="020F0502020204030204" pitchFamily="34" charset="0"/>
              </a:rPr>
              <a:t>ngage in collegial conversations about best practices for equitable science instruction.</a:t>
            </a:r>
            <a:r>
              <a:rPr lang="en-US" sz="32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endParaRPr lang="en-US" sz="3200">
              <a:effectLst/>
              <a:latin typeface="Times New Roman" panose="02020603050405020304" pitchFamily="18" charset="0"/>
              <a:ea typeface="Times New Roman" panose="02020603050405020304" pitchFamily="18" charset="0"/>
            </a:endParaRPr>
          </a:p>
        </p:txBody>
      </p:sp>
      <p:pic>
        <p:nvPicPr>
          <p:cNvPr id="1028" name="Picture 4" descr="Reaching goals">
            <a:extLst>
              <a:ext uri="{FF2B5EF4-FFF2-40B4-BE49-F238E27FC236}">
                <a16:creationId xmlns:a16="http://schemas.microsoft.com/office/drawing/2014/main" id="{548BF5D4-AF43-4D7F-A3BF-23B6A6738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654" y="3670715"/>
            <a:ext cx="4650856" cy="465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1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7F57-AD1B-4E4D-856B-B6064AF958ED}"/>
              </a:ext>
            </a:extLst>
          </p:cNvPr>
          <p:cNvSpPr>
            <a:spLocks noGrp="1"/>
          </p:cNvSpPr>
          <p:nvPr>
            <p:ph type="title"/>
          </p:nvPr>
        </p:nvSpPr>
        <p:spPr>
          <a:xfrm>
            <a:off x="1568258" y="-13855"/>
            <a:ext cx="10515600" cy="997853"/>
          </a:xfrm>
        </p:spPr>
        <p:txBody>
          <a:bodyPr/>
          <a:lstStyle/>
          <a:p>
            <a:r>
              <a:rPr lang="en-US" b="1"/>
              <a:t>Science Community Agreements</a:t>
            </a:r>
          </a:p>
        </p:txBody>
      </p:sp>
      <p:sp>
        <p:nvSpPr>
          <p:cNvPr id="4" name="Text Placeholder 3">
            <a:extLst>
              <a:ext uri="{FF2B5EF4-FFF2-40B4-BE49-F238E27FC236}">
                <a16:creationId xmlns:a16="http://schemas.microsoft.com/office/drawing/2014/main" id="{1EB7072F-E858-4C8C-A1E2-053FFECD6EFF}"/>
              </a:ext>
            </a:extLst>
          </p:cNvPr>
          <p:cNvSpPr>
            <a:spLocks noGrp="1"/>
          </p:cNvSpPr>
          <p:nvPr>
            <p:ph type="body" sz="quarter" idx="14"/>
          </p:nvPr>
        </p:nvSpPr>
        <p:spPr>
          <a:xfrm>
            <a:off x="3365501" y="1331940"/>
            <a:ext cx="8826500" cy="5410730"/>
          </a:xfrm>
        </p:spPr>
        <p:txBody>
          <a:bodyPr>
            <a:normAutofit/>
          </a:bodyPr>
          <a:lstStyle/>
          <a:p>
            <a:pPr fontAlgn="base"/>
            <a:r>
              <a:rPr lang="en-US" sz="3600"/>
              <a:t>Treat each other with dignity and respect</a:t>
            </a:r>
          </a:p>
          <a:p>
            <a:pPr fontAlgn="base"/>
            <a:r>
              <a:rPr lang="en-US" sz="3600"/>
              <a:t>Listen first to understand.</a:t>
            </a:r>
          </a:p>
          <a:p>
            <a:pPr fontAlgn="base"/>
            <a:r>
              <a:rPr lang="en-US" sz="3600"/>
              <a:t>Embrace an inquiry mindset. Questions are the vehicle by which we learn.</a:t>
            </a:r>
          </a:p>
          <a:p>
            <a:pPr fontAlgn="base"/>
            <a:r>
              <a:rPr lang="en-US" sz="3600" b="0" i="0" u="none" strike="noStrike">
                <a:effectLst/>
                <a:latin typeface="Calibri" panose="020F0502020204030204" pitchFamily="34" charset="0"/>
              </a:rPr>
              <a:t>Participation is a right and a responsibility. </a:t>
            </a:r>
            <a:r>
              <a:rPr lang="en-US" sz="3600" b="0" i="0">
                <a:effectLst/>
                <a:latin typeface="Calibri" panose="020F0502020204030204" pitchFamily="34" charset="0"/>
              </a:rPr>
              <a:t>​</a:t>
            </a:r>
            <a:endParaRPr lang="en-US" sz="3600" b="0" i="0">
              <a:effectLst/>
              <a:latin typeface="Arial" panose="020B0604020202020204" pitchFamily="34" charset="0"/>
            </a:endParaRPr>
          </a:p>
          <a:p>
            <a:pPr fontAlgn="base"/>
            <a:r>
              <a:rPr lang="en-US" sz="3600" b="0" i="0" u="none" strike="noStrike">
                <a:effectLst/>
                <a:latin typeface="Calibri" panose="020F0502020204030204" pitchFamily="34" charset="0"/>
              </a:rPr>
              <a:t>Communicate authentically; what a person says should communicate what they think as well as how they feel. </a:t>
            </a:r>
          </a:p>
          <a:p>
            <a:pPr fontAlgn="base"/>
            <a:r>
              <a:rPr lang="en-US" sz="3600">
                <a:latin typeface="Calibri" panose="020F0502020204030204" pitchFamily="34" charset="0"/>
              </a:rPr>
              <a:t>Expect and accept non-closure.</a:t>
            </a:r>
            <a:endParaRPr lang="en-US" sz="3600" b="0" i="0">
              <a:effectLst/>
              <a:latin typeface="Arial" panose="020B0604020202020204" pitchFamily="34" charset="0"/>
            </a:endParaRPr>
          </a:p>
        </p:txBody>
      </p:sp>
      <p:pic>
        <p:nvPicPr>
          <p:cNvPr id="1026" name="Picture 2">
            <a:extLst>
              <a:ext uri="{FF2B5EF4-FFF2-40B4-BE49-F238E27FC236}">
                <a16:creationId xmlns:a16="http://schemas.microsoft.com/office/drawing/2014/main" id="{390F7E2D-3631-49D8-8212-BB0225DC825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95" y="2043147"/>
            <a:ext cx="2771705" cy="277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5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258" y="0"/>
            <a:ext cx="10515600" cy="997853"/>
          </a:xfrm>
        </p:spPr>
        <p:txBody>
          <a:bodyPr/>
          <a:lstStyle/>
          <a:p>
            <a:r>
              <a:rPr lang="en-US" b="1"/>
              <a:t>#bringingscienceback</a:t>
            </a:r>
          </a:p>
        </p:txBody>
      </p:sp>
      <p:sp>
        <p:nvSpPr>
          <p:cNvPr id="4" name="Text Placeholder 3"/>
          <p:cNvSpPr>
            <a:spLocks noGrp="1"/>
          </p:cNvSpPr>
          <p:nvPr>
            <p:ph type="body" sz="quarter" idx="14"/>
          </p:nvPr>
        </p:nvSpPr>
        <p:spPr>
          <a:xfrm>
            <a:off x="618067" y="1557338"/>
            <a:ext cx="5535991" cy="5008597"/>
          </a:xfrm>
        </p:spPr>
        <p:txBody>
          <a:bodyPr>
            <a:normAutofit/>
          </a:bodyPr>
          <a:lstStyle/>
          <a:p>
            <a:pPr marL="0" indent="0">
              <a:buNone/>
            </a:pPr>
            <a:r>
              <a:rPr lang="en-US" sz="3200" b="1" i="1">
                <a:effectLst/>
                <a:latin typeface="Calibri" panose="020F0502020204030204" pitchFamily="34" charset="0"/>
                <a:ea typeface="Calibri" panose="020F0502020204030204" pitchFamily="34" charset="0"/>
                <a:cs typeface="Times New Roman" panose="02020603050405020304" pitchFamily="18" charset="0"/>
              </a:rPr>
              <a:t>Thinking about science instruction</a:t>
            </a:r>
            <a:r>
              <a:rPr lang="en-US" sz="3200">
                <a:effectLst/>
                <a:latin typeface="Calibri" panose="020F0502020204030204" pitchFamily="34" charset="0"/>
                <a:ea typeface="Calibri" panose="020F0502020204030204" pitchFamily="34" charset="0"/>
                <a:cs typeface="Times New Roman" panose="02020603050405020304" pitchFamily="18" charset="0"/>
              </a:rPr>
              <a:t>:</a:t>
            </a:r>
          </a:p>
          <a:p>
            <a:r>
              <a:rPr lang="en-US" sz="3200">
                <a:latin typeface="Calibri" panose="020F0502020204030204" pitchFamily="34" charset="0"/>
                <a:ea typeface="Calibri" panose="020F0502020204030204" pitchFamily="34" charset="0"/>
                <a:cs typeface="Times New Roman" panose="02020603050405020304" pitchFamily="18" charset="0"/>
              </a:rPr>
              <a:t>What does </a:t>
            </a:r>
            <a:r>
              <a:rPr lang="en-US" sz="3200">
                <a:effectLst/>
                <a:latin typeface="Calibri" panose="020F0502020204030204" pitchFamily="34" charset="0"/>
                <a:ea typeface="Calibri" panose="020F0502020204030204" pitchFamily="34" charset="0"/>
                <a:cs typeface="Times New Roman" panose="02020603050405020304" pitchFamily="18" charset="0"/>
              </a:rPr>
              <a:t>#bringingscienceback</a:t>
            </a:r>
            <a:r>
              <a:rPr lang="en-US" sz="3200">
                <a:latin typeface="Calibri" panose="020F0502020204030204" pitchFamily="34" charset="0"/>
                <a:ea typeface="Calibri" panose="020F0502020204030204" pitchFamily="34" charset="0"/>
                <a:cs typeface="Times New Roman" panose="02020603050405020304" pitchFamily="18" charset="0"/>
              </a:rPr>
              <a:t> mean?</a:t>
            </a:r>
          </a:p>
          <a:p>
            <a:r>
              <a:rPr lang="en-US" sz="3200">
                <a:effectLst/>
                <a:latin typeface="Calibri" panose="020F0502020204030204" pitchFamily="34" charset="0"/>
                <a:ea typeface="Calibri" panose="020F0502020204030204" pitchFamily="34" charset="0"/>
                <a:cs typeface="Times New Roman" panose="02020603050405020304" pitchFamily="18" charset="0"/>
              </a:rPr>
              <a:t>Think about what’s “working” in science classrooms. </a:t>
            </a:r>
          </a:p>
          <a:p>
            <a:r>
              <a:rPr lang="en-US" sz="3200">
                <a:effectLst/>
                <a:latin typeface="Calibri" panose="020F0502020204030204" pitchFamily="34" charset="0"/>
                <a:ea typeface="Calibri" panose="020F0502020204030204" pitchFamily="34" charset="0"/>
                <a:cs typeface="Times New Roman" panose="02020603050405020304" pitchFamily="18" charset="0"/>
              </a:rPr>
              <a:t>Think about what you would like to see more of in science lessons. Less of? </a:t>
            </a:r>
            <a:endParaRPr lang="en-US" sz="4400"/>
          </a:p>
        </p:txBody>
      </p:sp>
      <p:pic>
        <p:nvPicPr>
          <p:cNvPr id="1026" name="Picture 2" descr="an internet meme phenomenon... | Fun science, Science humor, Science jokes">
            <a:extLst>
              <a:ext uri="{FF2B5EF4-FFF2-40B4-BE49-F238E27FC236}">
                <a16:creationId xmlns:a16="http://schemas.microsoft.com/office/drawing/2014/main" id="{09C57AAC-95CE-44B2-B26E-6D896E4CD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521" y="1394385"/>
            <a:ext cx="4986337" cy="500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13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PS_Template_1_ADA_16x9.potx" id="{AE0F3B59-3DD2-4808-A3B4-63D078E344F0}" vid="{4E3E3062-517E-4EB2-94EE-858126FF6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BCPS_Template_1_ADA_16x9</Template>
  <TotalTime>0</TotalTime>
  <Words>4680</Words>
  <Application>Microsoft Office PowerPoint</Application>
  <PresentationFormat>Widescreen</PresentationFormat>
  <Paragraphs>463</Paragraphs>
  <Slides>30</Slides>
  <Notes>30</Notes>
  <HiddenSlides>0</HiddenSlides>
  <MMClips>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Secondary Science Professional Study Day   August 23, 2022</vt:lpstr>
      <vt:lpstr>WELCOME BACK! </vt:lpstr>
      <vt:lpstr>WELCOME BACK! </vt:lpstr>
      <vt:lpstr>WELCOME BACK!</vt:lpstr>
      <vt:lpstr>Meet the Secondary Science Team</vt:lpstr>
      <vt:lpstr>Today’s Agenda</vt:lpstr>
      <vt:lpstr>Outcomes </vt:lpstr>
      <vt:lpstr>Science Community Agreements</vt:lpstr>
      <vt:lpstr>#bringingscienceback</vt:lpstr>
      <vt:lpstr>#bringingscienceback</vt:lpstr>
      <vt:lpstr>#bringingscienceback</vt:lpstr>
      <vt:lpstr>Science is #phenomenal!</vt:lpstr>
      <vt:lpstr>Science is #phenomenal!</vt:lpstr>
      <vt:lpstr>#bringingscienceback</vt:lpstr>
      <vt:lpstr>#bringingscienceback</vt:lpstr>
      <vt:lpstr>#bringingscienceback</vt:lpstr>
      <vt:lpstr>#bringingscienceback</vt:lpstr>
      <vt:lpstr>#bringingscienceback</vt:lpstr>
      <vt:lpstr>CURRICULUM UPDATES</vt:lpstr>
      <vt:lpstr>CURRICULUM UPDATES</vt:lpstr>
      <vt:lpstr>CURRICULUM UPDATES</vt:lpstr>
      <vt:lpstr>CURRICULUM UPDATES</vt:lpstr>
      <vt:lpstr>CURRICULUM UPDATES</vt:lpstr>
      <vt:lpstr>CURRICULUM UPDATES</vt:lpstr>
      <vt:lpstr>CURRICULUM UPDATES</vt:lpstr>
      <vt:lpstr>CURRICULUM UPDATES</vt:lpstr>
      <vt:lpstr>CURRICULUM UPDATES</vt:lpstr>
      <vt:lpstr>Time to Plan/Share</vt:lpstr>
      <vt:lpstr>Optimistic Closure</vt:lpstr>
      <vt:lpstr>Optimistic Closure</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Hiles, Brian</dc:creator>
  <cp:lastModifiedBy>Damico, Julie B.</cp:lastModifiedBy>
  <cp:revision>14</cp:revision>
  <cp:lastPrinted>2021-09-22T12:22:40Z</cp:lastPrinted>
  <dcterms:created xsi:type="dcterms:W3CDTF">2018-09-21T12:53:52Z</dcterms:created>
  <dcterms:modified xsi:type="dcterms:W3CDTF">2022-08-21T13:03:33Z</dcterms:modified>
</cp:coreProperties>
</file>